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  <p:sldMasterId id="2147483673" r:id="rId5"/>
  </p:sldMasterIdLst>
  <p:notesMasterIdLst>
    <p:notesMasterId r:id="rId17"/>
  </p:notesMasterIdLst>
  <p:handoutMasterIdLst>
    <p:handoutMasterId r:id="rId18"/>
  </p:handoutMasterIdLst>
  <p:sldIdLst>
    <p:sldId id="403" r:id="rId6"/>
    <p:sldId id="406" r:id="rId7"/>
    <p:sldId id="407" r:id="rId8"/>
    <p:sldId id="408" r:id="rId9"/>
    <p:sldId id="414" r:id="rId10"/>
    <p:sldId id="409" r:id="rId11"/>
    <p:sldId id="410" r:id="rId12"/>
    <p:sldId id="413" r:id="rId13"/>
    <p:sldId id="411" r:id="rId14"/>
    <p:sldId id="412" r:id="rId15"/>
    <p:sldId id="362" r:id="rId16"/>
  </p:sldIdLst>
  <p:sldSz cx="12192000" cy="6858000"/>
  <p:notesSz cx="6797675" cy="9926638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>
          <p15:clr>
            <a:srgbClr val="A4A3A4"/>
          </p15:clr>
        </p15:guide>
        <p15:guide id="2" pos="2101">
          <p15:clr>
            <a:srgbClr val="A4A3A4"/>
          </p15:clr>
        </p15:guide>
        <p15:guide id="3" orient="horz" pos="3127">
          <p15:clr>
            <a:srgbClr val="A4A3A4"/>
          </p15:clr>
        </p15:guide>
        <p15:guide id="4" pos="214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123" initials="123" lastIdx="4" clrIdx="0"/>
  <p:cmAuthor id="1" name="Csuzdi Szonja" initials="CSSZ" lastIdx="1" clrIdx="1"/>
  <p:cmAuthor id="2" name="Jeney Nóra" initials="JN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CC"/>
    <a:srgbClr val="B6D37A"/>
    <a:srgbClr val="72B240"/>
    <a:srgbClr val="666666"/>
    <a:srgbClr val="6864A2"/>
    <a:srgbClr val="FBFCF6"/>
    <a:srgbClr val="51A200"/>
    <a:srgbClr val="7D7D7D"/>
    <a:srgbClr val="39BA24"/>
    <a:srgbClr val="0A5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99B9E2-DB13-4C8C-9723-6FB911B00E2E}" v="25" dt="2025-11-07T08:39:18.6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Közepesen sötét stílus 2 – 6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36" autoAdjust="0"/>
    <p:restoredTop sz="94671" autoAdjust="0"/>
  </p:normalViewPr>
  <p:slideViewPr>
    <p:cSldViewPr snapToGrid="0">
      <p:cViewPr varScale="1">
        <p:scale>
          <a:sx n="105" d="100"/>
          <a:sy n="105" d="100"/>
        </p:scale>
        <p:origin x="91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9" d="100"/>
          <a:sy n="69" d="100"/>
        </p:scale>
        <p:origin x="-3918" y="-120"/>
      </p:cViewPr>
      <p:guideLst>
        <p:guide orient="horz" pos="3128"/>
        <p:guide pos="2101"/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énzár Árpád" userId="e59d55e0-1570-493f-a88f-91d400e2092b" providerId="ADAL" clId="{3799B9E2-DB13-4C8C-9723-6FB911B00E2E}"/>
    <pc:docChg chg="undo custSel addSld modSld sldOrd">
      <pc:chgData name="Pénzár Árpád" userId="e59d55e0-1570-493f-a88f-91d400e2092b" providerId="ADAL" clId="{3799B9E2-DB13-4C8C-9723-6FB911B00E2E}" dt="2025-11-11T08:39:44.933" v="425" actId="207"/>
      <pc:docMkLst>
        <pc:docMk/>
      </pc:docMkLst>
      <pc:sldChg chg="addSp delSp modSp mod">
        <pc:chgData name="Pénzár Árpád" userId="e59d55e0-1570-493f-a88f-91d400e2092b" providerId="ADAL" clId="{3799B9E2-DB13-4C8C-9723-6FB911B00E2E}" dt="2025-11-07T08:37:09.542" v="262"/>
        <pc:sldMkLst>
          <pc:docMk/>
          <pc:sldMk cId="3622416105" sldId="362"/>
        </pc:sldMkLst>
        <pc:spChg chg="add mod">
          <ac:chgData name="Pénzár Árpád" userId="e59d55e0-1570-493f-a88f-91d400e2092b" providerId="ADAL" clId="{3799B9E2-DB13-4C8C-9723-6FB911B00E2E}" dt="2025-11-07T08:36:52.709" v="260" actId="5793"/>
          <ac:spMkLst>
            <pc:docMk/>
            <pc:sldMk cId="3622416105" sldId="362"/>
            <ac:spMk id="4" creationId="{02095A91-FFE2-C785-5B9C-7C46C08AB987}"/>
          </ac:spMkLst>
        </pc:spChg>
        <pc:spChg chg="add mod">
          <ac:chgData name="Pénzár Árpád" userId="e59d55e0-1570-493f-a88f-91d400e2092b" providerId="ADAL" clId="{3799B9E2-DB13-4C8C-9723-6FB911B00E2E}" dt="2025-11-07T08:37:09.542" v="262"/>
          <ac:spMkLst>
            <pc:docMk/>
            <pc:sldMk cId="3622416105" sldId="362"/>
            <ac:spMk id="6" creationId="{56A0E02F-2A81-5546-D603-1FC478B6E0BA}"/>
          </ac:spMkLst>
        </pc:spChg>
        <pc:spChg chg="mod">
          <ac:chgData name="Pénzár Árpád" userId="e59d55e0-1570-493f-a88f-91d400e2092b" providerId="ADAL" clId="{3799B9E2-DB13-4C8C-9723-6FB911B00E2E}" dt="2025-11-07T08:36:31.847" v="256"/>
          <ac:spMkLst>
            <pc:docMk/>
            <pc:sldMk cId="3622416105" sldId="362"/>
            <ac:spMk id="12" creationId="{00000000-0000-0000-0000-000000000000}"/>
          </ac:spMkLst>
        </pc:spChg>
        <pc:picChg chg="add mod">
          <ac:chgData name="Pénzár Árpád" userId="e59d55e0-1570-493f-a88f-91d400e2092b" providerId="ADAL" clId="{3799B9E2-DB13-4C8C-9723-6FB911B00E2E}" dt="2025-11-07T08:37:01.531" v="261"/>
          <ac:picMkLst>
            <pc:docMk/>
            <pc:sldMk cId="3622416105" sldId="362"/>
            <ac:picMk id="5" creationId="{F11EE605-4749-AE82-68A5-5F1D7C9B4C6B}"/>
          </ac:picMkLst>
        </pc:picChg>
      </pc:sldChg>
      <pc:sldChg chg="addSp delSp modSp mod">
        <pc:chgData name="Pénzár Árpád" userId="e59d55e0-1570-493f-a88f-91d400e2092b" providerId="ADAL" clId="{3799B9E2-DB13-4C8C-9723-6FB911B00E2E}" dt="2025-11-07T07:32:03.032" v="32" actId="122"/>
        <pc:sldMkLst>
          <pc:docMk/>
          <pc:sldMk cId="3752464708" sldId="403"/>
        </pc:sldMkLst>
        <pc:spChg chg="mod">
          <ac:chgData name="Pénzár Árpád" userId="e59d55e0-1570-493f-a88f-91d400e2092b" providerId="ADAL" clId="{3799B9E2-DB13-4C8C-9723-6FB911B00E2E}" dt="2025-11-07T07:32:03.032" v="32" actId="122"/>
          <ac:spMkLst>
            <pc:docMk/>
            <pc:sldMk cId="3752464708" sldId="403"/>
            <ac:spMk id="3" creationId="{00000000-0000-0000-0000-000000000000}"/>
          </ac:spMkLst>
        </pc:spChg>
        <pc:picChg chg="add mod">
          <ac:chgData name="Pénzár Árpád" userId="e59d55e0-1570-493f-a88f-91d400e2092b" providerId="ADAL" clId="{3799B9E2-DB13-4C8C-9723-6FB911B00E2E}" dt="2025-11-07T07:31:56.077" v="30" actId="1076"/>
          <ac:picMkLst>
            <pc:docMk/>
            <pc:sldMk cId="3752464708" sldId="403"/>
            <ac:picMk id="6" creationId="{D740FF23-B99D-6273-3F4A-F42E35B4E953}"/>
          </ac:picMkLst>
        </pc:picChg>
      </pc:sldChg>
      <pc:sldChg chg="addSp modSp mod">
        <pc:chgData name="Pénzár Árpád" userId="e59d55e0-1570-493f-a88f-91d400e2092b" providerId="ADAL" clId="{3799B9E2-DB13-4C8C-9723-6FB911B00E2E}" dt="2025-11-07T08:37:32.476" v="270" actId="5793"/>
        <pc:sldMkLst>
          <pc:docMk/>
          <pc:sldMk cId="956783005" sldId="406"/>
        </pc:sldMkLst>
        <pc:spChg chg="mod">
          <ac:chgData name="Pénzár Árpád" userId="e59d55e0-1570-493f-a88f-91d400e2092b" providerId="ADAL" clId="{3799B9E2-DB13-4C8C-9723-6FB911B00E2E}" dt="2025-11-07T07:33:36.409" v="43" actId="1076"/>
          <ac:spMkLst>
            <pc:docMk/>
            <pc:sldMk cId="956783005" sldId="406"/>
            <ac:spMk id="4" creationId="{E8D9861E-1ACF-3EF9-9B6F-34E586418D08}"/>
          </ac:spMkLst>
        </pc:spChg>
        <pc:spChg chg="mod">
          <ac:chgData name="Pénzár Árpád" userId="e59d55e0-1570-493f-a88f-91d400e2092b" providerId="ADAL" clId="{3799B9E2-DB13-4C8C-9723-6FB911B00E2E}" dt="2025-11-07T08:32:08.251" v="200" actId="20577"/>
          <ac:spMkLst>
            <pc:docMk/>
            <pc:sldMk cId="956783005" sldId="406"/>
            <ac:spMk id="5" creationId="{5FBB95C8-AB47-DD68-6615-F879F4826DC8}"/>
          </ac:spMkLst>
        </pc:spChg>
        <pc:spChg chg="mod">
          <ac:chgData name="Pénzár Árpád" userId="e59d55e0-1570-493f-a88f-91d400e2092b" providerId="ADAL" clId="{3799B9E2-DB13-4C8C-9723-6FB911B00E2E}" dt="2025-11-07T08:37:32.476" v="270" actId="5793"/>
          <ac:spMkLst>
            <pc:docMk/>
            <pc:sldMk cId="956783005" sldId="406"/>
            <ac:spMk id="7" creationId="{E989278A-CCA5-3EFB-790A-38471FDE85EC}"/>
          </ac:spMkLst>
        </pc:spChg>
        <pc:picChg chg="add mod">
          <ac:chgData name="Pénzár Árpád" userId="e59d55e0-1570-493f-a88f-91d400e2092b" providerId="ADAL" clId="{3799B9E2-DB13-4C8C-9723-6FB911B00E2E}" dt="2025-11-07T07:32:13.041" v="33"/>
          <ac:picMkLst>
            <pc:docMk/>
            <pc:sldMk cId="956783005" sldId="406"/>
            <ac:picMk id="10" creationId="{E8BB7876-3872-7AD4-722E-EA354880768D}"/>
          </ac:picMkLst>
        </pc:picChg>
      </pc:sldChg>
      <pc:sldChg chg="addSp modSp mod">
        <pc:chgData name="Pénzár Árpád" userId="e59d55e0-1570-493f-a88f-91d400e2092b" providerId="ADAL" clId="{3799B9E2-DB13-4C8C-9723-6FB911B00E2E}" dt="2025-11-07T08:37:29.628" v="269" actId="5793"/>
        <pc:sldMkLst>
          <pc:docMk/>
          <pc:sldMk cId="3029484389" sldId="407"/>
        </pc:sldMkLst>
        <pc:spChg chg="mod">
          <ac:chgData name="Pénzár Árpád" userId="e59d55e0-1570-493f-a88f-91d400e2092b" providerId="ADAL" clId="{3799B9E2-DB13-4C8C-9723-6FB911B00E2E}" dt="2025-11-07T07:33:50.916" v="44" actId="403"/>
          <ac:spMkLst>
            <pc:docMk/>
            <pc:sldMk cId="3029484389" sldId="407"/>
            <ac:spMk id="3" creationId="{7FF719B3-B7C8-5F91-A40B-30B9766BBE62}"/>
          </ac:spMkLst>
        </pc:spChg>
        <pc:spChg chg="mod">
          <ac:chgData name="Pénzár Árpád" userId="e59d55e0-1570-493f-a88f-91d400e2092b" providerId="ADAL" clId="{3799B9E2-DB13-4C8C-9723-6FB911B00E2E}" dt="2025-11-07T08:37:29.628" v="269" actId="5793"/>
          <ac:spMkLst>
            <pc:docMk/>
            <pc:sldMk cId="3029484389" sldId="407"/>
            <ac:spMk id="7" creationId="{B81D0356-55AB-721A-718D-22100BB71C57}"/>
          </ac:spMkLst>
        </pc:spChg>
        <pc:spChg chg="mod">
          <ac:chgData name="Pénzár Árpád" userId="e59d55e0-1570-493f-a88f-91d400e2092b" providerId="ADAL" clId="{3799B9E2-DB13-4C8C-9723-6FB911B00E2E}" dt="2025-11-07T08:31:16.688" v="194" actId="1076"/>
          <ac:spMkLst>
            <pc:docMk/>
            <pc:sldMk cId="3029484389" sldId="407"/>
            <ac:spMk id="12" creationId="{16CD8EF2-FCF4-5E1A-161E-A380CF5E03DA}"/>
          </ac:spMkLst>
        </pc:spChg>
        <pc:picChg chg="add mod">
          <ac:chgData name="Pénzár Árpád" userId="e59d55e0-1570-493f-a88f-91d400e2092b" providerId="ADAL" clId="{3799B9E2-DB13-4C8C-9723-6FB911B00E2E}" dt="2025-11-07T07:31:12.719" v="16" actId="1076"/>
          <ac:picMkLst>
            <pc:docMk/>
            <pc:sldMk cId="3029484389" sldId="407"/>
            <ac:picMk id="14" creationId="{EE1C1CBB-1A17-C42A-0117-E5338148EF66}"/>
          </ac:picMkLst>
        </pc:picChg>
      </pc:sldChg>
      <pc:sldChg chg="addSp delSp modSp add mod">
        <pc:chgData name="Pénzár Árpád" userId="e59d55e0-1570-493f-a88f-91d400e2092b" providerId="ADAL" clId="{3799B9E2-DB13-4C8C-9723-6FB911B00E2E}" dt="2025-11-07T08:37:25.836" v="268" actId="5793"/>
        <pc:sldMkLst>
          <pc:docMk/>
          <pc:sldMk cId="2685996193" sldId="408"/>
        </pc:sldMkLst>
        <pc:spChg chg="add mod">
          <ac:chgData name="Pénzár Árpád" userId="e59d55e0-1570-493f-a88f-91d400e2092b" providerId="ADAL" clId="{3799B9E2-DB13-4C8C-9723-6FB911B00E2E}" dt="2025-11-07T07:33:59.777" v="45" actId="403"/>
          <ac:spMkLst>
            <pc:docMk/>
            <pc:sldMk cId="2685996193" sldId="408"/>
            <ac:spMk id="5" creationId="{1A6019FC-3128-B7F7-5C97-FC384E7565A0}"/>
          </ac:spMkLst>
        </pc:spChg>
        <pc:spChg chg="add mod">
          <ac:chgData name="Pénzár Árpád" userId="e59d55e0-1570-493f-a88f-91d400e2092b" providerId="ADAL" clId="{3799B9E2-DB13-4C8C-9723-6FB911B00E2E}" dt="2025-11-07T07:32:57.748" v="39"/>
          <ac:spMkLst>
            <pc:docMk/>
            <pc:sldMk cId="2685996193" sldId="408"/>
            <ac:spMk id="6" creationId="{2AD7E3B6-9D30-1E17-8BDB-B3F88A187AFA}"/>
          </ac:spMkLst>
        </pc:spChg>
        <pc:spChg chg="mod">
          <ac:chgData name="Pénzár Árpád" userId="e59d55e0-1570-493f-a88f-91d400e2092b" providerId="ADAL" clId="{3799B9E2-DB13-4C8C-9723-6FB911B00E2E}" dt="2025-11-07T08:37:25.836" v="268" actId="5793"/>
          <ac:spMkLst>
            <pc:docMk/>
            <pc:sldMk cId="2685996193" sldId="408"/>
            <ac:spMk id="7" creationId="{447E1F3D-A46B-C258-BFC5-10A3D710655C}"/>
          </ac:spMkLst>
        </pc:spChg>
      </pc:sldChg>
      <pc:sldChg chg="modSp add mod">
        <pc:chgData name="Pénzár Árpád" userId="e59d55e0-1570-493f-a88f-91d400e2092b" providerId="ADAL" clId="{3799B9E2-DB13-4C8C-9723-6FB911B00E2E}" dt="2025-11-07T08:37:20.133" v="266" actId="5793"/>
        <pc:sldMkLst>
          <pc:docMk/>
          <pc:sldMk cId="3906514949" sldId="409"/>
        </pc:sldMkLst>
        <pc:spChg chg="mod">
          <ac:chgData name="Pénzár Árpád" userId="e59d55e0-1570-493f-a88f-91d400e2092b" providerId="ADAL" clId="{3799B9E2-DB13-4C8C-9723-6FB911B00E2E}" dt="2025-11-07T07:34:51.428" v="47"/>
          <ac:spMkLst>
            <pc:docMk/>
            <pc:sldMk cId="3906514949" sldId="409"/>
            <ac:spMk id="5" creationId="{8E20781E-450C-FC0A-654E-A18CF9FA8317}"/>
          </ac:spMkLst>
        </pc:spChg>
        <pc:spChg chg="mod">
          <ac:chgData name="Pénzár Árpád" userId="e59d55e0-1570-493f-a88f-91d400e2092b" providerId="ADAL" clId="{3799B9E2-DB13-4C8C-9723-6FB911B00E2E}" dt="2025-11-07T08:25:26.808" v="160" actId="1076"/>
          <ac:spMkLst>
            <pc:docMk/>
            <pc:sldMk cId="3906514949" sldId="409"/>
            <ac:spMk id="6" creationId="{5D842330-4330-CEAB-B3A2-621B0551327C}"/>
          </ac:spMkLst>
        </pc:spChg>
        <pc:spChg chg="mod">
          <ac:chgData name="Pénzár Árpád" userId="e59d55e0-1570-493f-a88f-91d400e2092b" providerId="ADAL" clId="{3799B9E2-DB13-4C8C-9723-6FB911B00E2E}" dt="2025-11-07T08:37:20.133" v="266" actId="5793"/>
          <ac:spMkLst>
            <pc:docMk/>
            <pc:sldMk cId="3906514949" sldId="409"/>
            <ac:spMk id="7" creationId="{5DCF6866-768F-ECBE-AF68-7E7860DE947B}"/>
          </ac:spMkLst>
        </pc:spChg>
      </pc:sldChg>
      <pc:sldChg chg="addSp modSp add mod">
        <pc:chgData name="Pénzár Árpád" userId="e59d55e0-1570-493f-a88f-91d400e2092b" providerId="ADAL" clId="{3799B9E2-DB13-4C8C-9723-6FB911B00E2E}" dt="2025-11-11T08:39:44.933" v="425" actId="207"/>
        <pc:sldMkLst>
          <pc:docMk/>
          <pc:sldMk cId="2574636414" sldId="410"/>
        </pc:sldMkLst>
        <pc:spChg chg="add mod">
          <ac:chgData name="Pénzár Árpád" userId="e59d55e0-1570-493f-a88f-91d400e2092b" providerId="ADAL" clId="{3799B9E2-DB13-4C8C-9723-6FB911B00E2E}" dt="2025-11-07T08:34:19.675" v="204" actId="13822"/>
          <ac:spMkLst>
            <pc:docMk/>
            <pc:sldMk cId="2574636414" sldId="410"/>
            <ac:spMk id="2" creationId="{6764CE2F-9497-4D91-AC73-8B630372A142}"/>
          </ac:spMkLst>
        </pc:spChg>
        <pc:spChg chg="add mod">
          <ac:chgData name="Pénzár Árpád" userId="e59d55e0-1570-493f-a88f-91d400e2092b" providerId="ADAL" clId="{3799B9E2-DB13-4C8C-9723-6FB911B00E2E}" dt="2025-11-07T08:35:15.703" v="242" actId="14100"/>
          <ac:spMkLst>
            <pc:docMk/>
            <pc:sldMk cId="2574636414" sldId="410"/>
            <ac:spMk id="3" creationId="{C44373DF-8708-E673-9330-7A93218E2F39}"/>
          </ac:spMkLst>
        </pc:spChg>
        <pc:spChg chg="mod">
          <ac:chgData name="Pénzár Árpád" userId="e59d55e0-1570-493f-a88f-91d400e2092b" providerId="ADAL" clId="{3799B9E2-DB13-4C8C-9723-6FB911B00E2E}" dt="2025-11-07T07:35:20.742" v="50"/>
          <ac:spMkLst>
            <pc:docMk/>
            <pc:sldMk cId="2574636414" sldId="410"/>
            <ac:spMk id="5" creationId="{81AC331C-5031-69B1-A5BF-2BC76F5FEB65}"/>
          </ac:spMkLst>
        </pc:spChg>
        <pc:spChg chg="mod">
          <ac:chgData name="Pénzár Árpád" userId="e59d55e0-1570-493f-a88f-91d400e2092b" providerId="ADAL" clId="{3799B9E2-DB13-4C8C-9723-6FB911B00E2E}" dt="2025-11-11T08:39:44.933" v="425" actId="207"/>
          <ac:spMkLst>
            <pc:docMk/>
            <pc:sldMk cId="2574636414" sldId="410"/>
            <ac:spMk id="6" creationId="{3F7D257C-5725-9A53-685D-14156D591925}"/>
          </ac:spMkLst>
        </pc:spChg>
        <pc:spChg chg="mod">
          <ac:chgData name="Pénzár Árpád" userId="e59d55e0-1570-493f-a88f-91d400e2092b" providerId="ADAL" clId="{3799B9E2-DB13-4C8C-9723-6FB911B00E2E}" dt="2025-11-07T08:37:17.872" v="265" actId="5793"/>
          <ac:spMkLst>
            <pc:docMk/>
            <pc:sldMk cId="2574636414" sldId="410"/>
            <ac:spMk id="7" creationId="{D556FC85-E715-B8C6-6E49-7C62AF38F56A}"/>
          </ac:spMkLst>
        </pc:spChg>
      </pc:sldChg>
      <pc:sldChg chg="modSp add mod">
        <pc:chgData name="Pénzár Árpád" userId="e59d55e0-1570-493f-a88f-91d400e2092b" providerId="ADAL" clId="{3799B9E2-DB13-4C8C-9723-6FB911B00E2E}" dt="2025-11-07T08:37:13.381" v="263" actId="5793"/>
        <pc:sldMkLst>
          <pc:docMk/>
          <pc:sldMk cId="3719450064" sldId="411"/>
        </pc:sldMkLst>
        <pc:spChg chg="mod">
          <ac:chgData name="Pénzár Árpád" userId="e59d55e0-1570-493f-a88f-91d400e2092b" providerId="ADAL" clId="{3799B9E2-DB13-4C8C-9723-6FB911B00E2E}" dt="2025-11-07T07:36:13.254" v="56" actId="14100"/>
          <ac:spMkLst>
            <pc:docMk/>
            <pc:sldMk cId="3719450064" sldId="411"/>
            <ac:spMk id="5" creationId="{9AB2F2D4-ED5E-90F2-0494-AB3BF6640825}"/>
          </ac:spMkLst>
        </pc:spChg>
        <pc:spChg chg="mod">
          <ac:chgData name="Pénzár Árpád" userId="e59d55e0-1570-493f-a88f-91d400e2092b" providerId="ADAL" clId="{3799B9E2-DB13-4C8C-9723-6FB911B00E2E}" dt="2025-11-07T07:44:41.569" v="126" actId="20577"/>
          <ac:spMkLst>
            <pc:docMk/>
            <pc:sldMk cId="3719450064" sldId="411"/>
            <ac:spMk id="6" creationId="{C2AE4594-A24F-6D5C-8EC8-267EE7ABC048}"/>
          </ac:spMkLst>
        </pc:spChg>
        <pc:spChg chg="mod">
          <ac:chgData name="Pénzár Árpád" userId="e59d55e0-1570-493f-a88f-91d400e2092b" providerId="ADAL" clId="{3799B9E2-DB13-4C8C-9723-6FB911B00E2E}" dt="2025-11-07T08:37:13.381" v="263" actId="5793"/>
          <ac:spMkLst>
            <pc:docMk/>
            <pc:sldMk cId="3719450064" sldId="411"/>
            <ac:spMk id="7" creationId="{AF7CE5C5-F2AB-1BD7-C594-ED3AD08A0E8D}"/>
          </ac:spMkLst>
        </pc:spChg>
      </pc:sldChg>
      <pc:sldChg chg="modSp add mod">
        <pc:chgData name="Pénzár Árpád" userId="e59d55e0-1570-493f-a88f-91d400e2092b" providerId="ADAL" clId="{3799B9E2-DB13-4C8C-9723-6FB911B00E2E}" dt="2025-11-11T08:21:20.506" v="382" actId="20577"/>
        <pc:sldMkLst>
          <pc:docMk/>
          <pc:sldMk cId="164900191" sldId="412"/>
        </pc:sldMkLst>
        <pc:spChg chg="mod">
          <ac:chgData name="Pénzár Árpád" userId="e59d55e0-1570-493f-a88f-91d400e2092b" providerId="ADAL" clId="{3799B9E2-DB13-4C8C-9723-6FB911B00E2E}" dt="2025-11-07T07:36:39.225" v="59"/>
          <ac:spMkLst>
            <pc:docMk/>
            <pc:sldMk cId="164900191" sldId="412"/>
            <ac:spMk id="5" creationId="{9DFB46E5-B22F-89D6-3D30-29000E2207A9}"/>
          </ac:spMkLst>
        </pc:spChg>
        <pc:spChg chg="mod">
          <ac:chgData name="Pénzár Árpád" userId="e59d55e0-1570-493f-a88f-91d400e2092b" providerId="ADAL" clId="{3799B9E2-DB13-4C8C-9723-6FB911B00E2E}" dt="2025-11-11T08:21:20.506" v="382" actId="20577"/>
          <ac:spMkLst>
            <pc:docMk/>
            <pc:sldMk cId="164900191" sldId="412"/>
            <ac:spMk id="6" creationId="{A45C445C-0080-1306-D3FA-D95F4B001F99}"/>
          </ac:spMkLst>
        </pc:spChg>
      </pc:sldChg>
      <pc:sldChg chg="modSp add mod ord">
        <pc:chgData name="Pénzár Árpád" userId="e59d55e0-1570-493f-a88f-91d400e2092b" providerId="ADAL" clId="{3799B9E2-DB13-4C8C-9723-6FB911B00E2E}" dt="2025-11-07T08:39:19.646" v="364" actId="6549"/>
        <pc:sldMkLst>
          <pc:docMk/>
          <pc:sldMk cId="1549551429" sldId="413"/>
        </pc:sldMkLst>
        <pc:spChg chg="mod">
          <ac:chgData name="Pénzár Árpád" userId="e59d55e0-1570-493f-a88f-91d400e2092b" providerId="ADAL" clId="{3799B9E2-DB13-4C8C-9723-6FB911B00E2E}" dt="2025-11-07T07:37:36.587" v="83" actId="20577"/>
          <ac:spMkLst>
            <pc:docMk/>
            <pc:sldMk cId="1549551429" sldId="413"/>
            <ac:spMk id="5" creationId="{86D9D541-4D57-F62F-A0A8-577728F427A9}"/>
          </ac:spMkLst>
        </pc:spChg>
        <pc:spChg chg="mod">
          <ac:chgData name="Pénzár Árpád" userId="e59d55e0-1570-493f-a88f-91d400e2092b" providerId="ADAL" clId="{3799B9E2-DB13-4C8C-9723-6FB911B00E2E}" dt="2025-11-07T08:39:19.646" v="364" actId="6549"/>
          <ac:spMkLst>
            <pc:docMk/>
            <pc:sldMk cId="1549551429" sldId="413"/>
            <ac:spMk id="6" creationId="{8F537D6F-8C39-1C77-098F-AE1F5D57B847}"/>
          </ac:spMkLst>
        </pc:spChg>
        <pc:spChg chg="mod">
          <ac:chgData name="Pénzár Árpád" userId="e59d55e0-1570-493f-a88f-91d400e2092b" providerId="ADAL" clId="{3799B9E2-DB13-4C8C-9723-6FB911B00E2E}" dt="2025-11-07T08:37:16.034" v="264" actId="5793"/>
          <ac:spMkLst>
            <pc:docMk/>
            <pc:sldMk cId="1549551429" sldId="413"/>
            <ac:spMk id="7" creationId="{BAC37092-DD79-D6F7-A644-FECF61BD7DA4}"/>
          </ac:spMkLst>
        </pc:spChg>
      </pc:sldChg>
      <pc:sldChg chg="addSp delSp modSp add mod">
        <pc:chgData name="Pénzár Árpád" userId="e59d55e0-1570-493f-a88f-91d400e2092b" providerId="ADAL" clId="{3799B9E2-DB13-4C8C-9723-6FB911B00E2E}" dt="2025-11-07T08:37:23.555" v="267" actId="5793"/>
        <pc:sldMkLst>
          <pc:docMk/>
          <pc:sldMk cId="458612080" sldId="414"/>
        </pc:sldMkLst>
        <pc:spChg chg="add mod">
          <ac:chgData name="Pénzár Árpád" userId="e59d55e0-1570-493f-a88f-91d400e2092b" providerId="ADAL" clId="{3799B9E2-DB13-4C8C-9723-6FB911B00E2E}" dt="2025-11-07T08:26:50.982" v="190" actId="20577"/>
          <ac:spMkLst>
            <pc:docMk/>
            <pc:sldMk cId="458612080" sldId="414"/>
            <ac:spMk id="4" creationId="{5134483C-3745-A79B-FFD0-B9B457FC01D3}"/>
          </ac:spMkLst>
        </pc:spChg>
        <pc:spChg chg="mod">
          <ac:chgData name="Pénzár Árpád" userId="e59d55e0-1570-493f-a88f-91d400e2092b" providerId="ADAL" clId="{3799B9E2-DB13-4C8C-9723-6FB911B00E2E}" dt="2025-11-07T08:23:35.247" v="134" actId="20577"/>
          <ac:spMkLst>
            <pc:docMk/>
            <pc:sldMk cId="458612080" sldId="414"/>
            <ac:spMk id="5" creationId="{2682ECFC-A755-93BD-EA10-D0E7AFFF001F}"/>
          </ac:spMkLst>
        </pc:spChg>
        <pc:spChg chg="mod">
          <ac:chgData name="Pénzár Árpád" userId="e59d55e0-1570-493f-a88f-91d400e2092b" providerId="ADAL" clId="{3799B9E2-DB13-4C8C-9723-6FB911B00E2E}" dt="2025-11-07T08:37:23.555" v="267" actId="5793"/>
          <ac:spMkLst>
            <pc:docMk/>
            <pc:sldMk cId="458612080" sldId="414"/>
            <ac:spMk id="7" creationId="{58A6870C-C3F0-9A26-7F56-B5D20E9F605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89D374-4ABF-4A74-B475-C217D3141879}" type="datetimeFigureOut">
              <a:rPr lang="hu-HU" smtClean="0"/>
              <a:t>2025. 11. 11.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1" y="9428582"/>
            <a:ext cx="2945659" cy="4963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50443" y="9428582"/>
            <a:ext cx="2945659" cy="4963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7C6F45-C139-463C-B125-E14BFEA4D00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216542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C85964-301B-4E05-A0AC-A222FD1D8677}" type="datetimeFigureOut">
              <a:rPr lang="hu-HU" smtClean="0"/>
              <a:t>2025. 11. 11.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9875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1" y="9428582"/>
            <a:ext cx="2945659" cy="4963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50443" y="9428582"/>
            <a:ext cx="2945659" cy="4963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BCD048-3DD1-4962-B730-99E29D05AA1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71999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BCD048-3DD1-4962-B730-99E29D05AA1F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18625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ímdia - egy sor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 hasCustomPrompt="1"/>
          </p:nvPr>
        </p:nvSpPr>
        <p:spPr>
          <a:xfrm>
            <a:off x="1522800" y="1711354"/>
            <a:ext cx="10080000" cy="880844"/>
          </a:xfrm>
          <a:prstGeom prst="rect">
            <a:avLst/>
          </a:prstGeom>
        </p:spPr>
        <p:txBody>
          <a:bodyPr anchor="b"/>
          <a:lstStyle>
            <a:lvl1pPr algn="l">
              <a:defRPr sz="6000" cap="all" baseline="0">
                <a:solidFill>
                  <a:schemeClr val="bg1"/>
                </a:solidFill>
                <a:latin typeface="Garamond" pitchFamily="18" charset="0"/>
              </a:defRPr>
            </a:lvl1pPr>
          </a:lstStyle>
          <a:p>
            <a:r>
              <a:rPr lang="hu-HU" dirty="0"/>
              <a:t>A prezentáció címe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 hasCustomPrompt="1"/>
          </p:nvPr>
        </p:nvSpPr>
        <p:spPr>
          <a:xfrm>
            <a:off x="1522800" y="2734812"/>
            <a:ext cx="10080000" cy="72984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3200" b="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dirty="0"/>
              <a:t>Alcíme egy sorban</a:t>
            </a:r>
          </a:p>
        </p:txBody>
      </p:sp>
    </p:spTree>
    <p:extLst>
      <p:ext uri="{BB962C8B-B14F-4D97-AF65-F5344CB8AC3E}">
        <p14:creationId xmlns:p14="http://schemas.microsoft.com/office/powerpoint/2010/main" val="1757439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ímdia - két sor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 hasCustomPrompt="1"/>
          </p:nvPr>
        </p:nvSpPr>
        <p:spPr>
          <a:xfrm>
            <a:off x="1522800" y="1306279"/>
            <a:ext cx="10080000" cy="1845947"/>
          </a:xfrm>
          <a:prstGeom prst="rect">
            <a:avLst/>
          </a:prstGeom>
        </p:spPr>
        <p:txBody>
          <a:bodyPr anchor="b"/>
          <a:lstStyle>
            <a:lvl1pPr algn="l">
              <a:defRPr sz="6000" b="0" cap="all" baseline="0">
                <a:solidFill>
                  <a:schemeClr val="bg1"/>
                </a:solidFill>
                <a:latin typeface="Garamond" pitchFamily="18" charset="0"/>
              </a:defRPr>
            </a:lvl1pPr>
          </a:lstStyle>
          <a:p>
            <a:r>
              <a:rPr lang="hu-HU" dirty="0"/>
              <a:t>A prezentáció címe </a:t>
            </a:r>
            <a:br>
              <a:rPr lang="hu-HU" dirty="0"/>
            </a:br>
            <a:r>
              <a:rPr lang="hu-HU" dirty="0"/>
              <a:t>Két sorban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 hasCustomPrompt="1"/>
          </p:nvPr>
        </p:nvSpPr>
        <p:spPr>
          <a:xfrm>
            <a:off x="1522800" y="3261284"/>
            <a:ext cx="10080000" cy="87863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3200" b="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dirty="0"/>
              <a:t>Alcíme</a:t>
            </a:r>
            <a:br>
              <a:rPr lang="hu-HU" dirty="0"/>
            </a:br>
            <a:r>
              <a:rPr lang="hu-HU" dirty="0"/>
              <a:t>két sorban</a:t>
            </a:r>
          </a:p>
        </p:txBody>
      </p:sp>
    </p:spTree>
    <p:extLst>
      <p:ext uri="{BB962C8B-B14F-4D97-AF65-F5344CB8AC3E}">
        <p14:creationId xmlns:p14="http://schemas.microsoft.com/office/powerpoint/2010/main" val="1114549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454400" y="1519200"/>
            <a:ext cx="9126000" cy="3633825"/>
          </a:xfrm>
          <a:prstGeom prst="rect">
            <a:avLst/>
          </a:prstGeom>
        </p:spPr>
        <p:txBody>
          <a:bodyPr/>
          <a:lstStyle>
            <a:lvl1pPr>
              <a:buClr>
                <a:srgbClr val="72B240"/>
              </a:buClr>
              <a:defRPr>
                <a:latin typeface="Garamond" pitchFamily="18" charset="0"/>
              </a:defRPr>
            </a:lvl1pPr>
            <a:lvl2pPr>
              <a:buClr>
                <a:srgbClr val="72B240"/>
              </a:buClr>
              <a:defRPr>
                <a:latin typeface="Garamond" pitchFamily="18" charset="0"/>
              </a:defRPr>
            </a:lvl2pPr>
            <a:lvl3pPr>
              <a:buClr>
                <a:srgbClr val="72B240"/>
              </a:buClr>
              <a:defRPr>
                <a:latin typeface="Garamond" pitchFamily="18" charset="0"/>
              </a:defRPr>
            </a:lvl3pPr>
            <a:lvl4pPr>
              <a:buClr>
                <a:srgbClr val="72B240"/>
              </a:buClr>
              <a:defRPr>
                <a:latin typeface="Garamond" pitchFamily="18" charset="0"/>
              </a:defRPr>
            </a:lvl4pPr>
            <a:lvl5pPr>
              <a:buClr>
                <a:srgbClr val="72B240"/>
              </a:buClr>
              <a:defRPr>
                <a:latin typeface="Garamond" pitchFamily="18" charset="0"/>
              </a:defRPr>
            </a:lvl5pPr>
          </a:lstStyle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468800" y="486000"/>
            <a:ext cx="8784000" cy="507600"/>
          </a:xfrm>
          <a:prstGeom prst="rect">
            <a:avLst/>
          </a:prstGeom>
        </p:spPr>
        <p:txBody>
          <a:bodyPr/>
          <a:lstStyle>
            <a:lvl1pPr>
              <a:defRPr sz="3000"/>
            </a:lvl1pPr>
          </a:lstStyle>
          <a:p>
            <a:r>
              <a:rPr lang="hu-HU" dirty="0"/>
              <a:t>Mintacím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2902916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454400" y="1519200"/>
            <a:ext cx="4500000" cy="3643350"/>
          </a:xfrm>
          <a:prstGeom prst="rect">
            <a:avLst/>
          </a:prstGeom>
        </p:spPr>
        <p:txBody>
          <a:bodyPr/>
          <a:lstStyle>
            <a:lvl1pPr>
              <a:buClr>
                <a:srgbClr val="72B240"/>
              </a:buClr>
              <a:defRPr/>
            </a:lvl1pPr>
            <a:lvl2pPr>
              <a:buClr>
                <a:srgbClr val="72B240"/>
              </a:buClr>
              <a:defRPr/>
            </a:lvl2pPr>
            <a:lvl3pPr>
              <a:buClr>
                <a:srgbClr val="72B240"/>
              </a:buClr>
              <a:defRPr/>
            </a:lvl3pPr>
            <a:lvl4pPr>
              <a:buClr>
                <a:srgbClr val="72B240"/>
              </a:buClr>
              <a:defRPr/>
            </a:lvl4pPr>
            <a:lvl5pPr>
              <a:buClr>
                <a:srgbClr val="72B240"/>
              </a:buClr>
              <a:defRPr/>
            </a:lvl5pPr>
          </a:lstStyle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30800" y="1519200"/>
            <a:ext cx="4500000" cy="3643350"/>
          </a:xfrm>
          <a:prstGeom prst="rect">
            <a:avLst/>
          </a:prstGeom>
        </p:spPr>
        <p:txBody>
          <a:bodyPr/>
          <a:lstStyle>
            <a:lvl1pPr>
              <a:buClr>
                <a:srgbClr val="72B240"/>
              </a:buClr>
              <a:defRPr/>
            </a:lvl1pPr>
            <a:lvl2pPr>
              <a:buClr>
                <a:srgbClr val="72B240"/>
              </a:buClr>
              <a:defRPr/>
            </a:lvl2pPr>
            <a:lvl3pPr>
              <a:buClr>
                <a:srgbClr val="72B240"/>
              </a:buClr>
              <a:defRPr/>
            </a:lvl3pPr>
            <a:lvl4pPr>
              <a:buClr>
                <a:srgbClr val="72B240"/>
              </a:buClr>
              <a:defRPr/>
            </a:lvl4pPr>
            <a:lvl5pPr>
              <a:buClr>
                <a:srgbClr val="72B240"/>
              </a:buClr>
              <a:defRPr/>
            </a:lvl5pPr>
          </a:lstStyle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468800" y="486000"/>
            <a:ext cx="8784000" cy="507600"/>
          </a:xfrm>
          <a:prstGeom prst="rect">
            <a:avLst/>
          </a:prstGeom>
        </p:spPr>
        <p:txBody>
          <a:bodyPr/>
          <a:lstStyle>
            <a:lvl1pPr>
              <a:defRPr sz="3000"/>
            </a:lvl1pPr>
          </a:lstStyle>
          <a:p>
            <a:r>
              <a:rPr lang="hu-HU" dirty="0"/>
              <a:t>Mintacím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3298869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454401" y="1519200"/>
            <a:ext cx="450000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dirty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1454401" y="2355168"/>
            <a:ext cx="4500000" cy="2816907"/>
          </a:xfrm>
          <a:prstGeom prst="rect">
            <a:avLst/>
          </a:prstGeom>
        </p:spPr>
        <p:txBody>
          <a:bodyPr/>
          <a:lstStyle>
            <a:lvl1pPr>
              <a:buClr>
                <a:srgbClr val="72B240"/>
              </a:buClr>
              <a:defRPr/>
            </a:lvl1pPr>
            <a:lvl2pPr>
              <a:buClr>
                <a:srgbClr val="72B240"/>
              </a:buClr>
              <a:defRPr/>
            </a:lvl2pPr>
            <a:lvl3pPr>
              <a:buClr>
                <a:srgbClr val="72B240"/>
              </a:buClr>
              <a:defRPr/>
            </a:lvl3pPr>
            <a:lvl4pPr>
              <a:buClr>
                <a:srgbClr val="72B240"/>
              </a:buClr>
              <a:defRPr/>
            </a:lvl4pPr>
            <a:lvl5pPr>
              <a:buClr>
                <a:srgbClr val="72B240"/>
              </a:buClr>
              <a:defRPr/>
            </a:lvl5pPr>
          </a:lstStyle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29511" y="1519200"/>
            <a:ext cx="450000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dirty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29511" y="2355168"/>
            <a:ext cx="4500000" cy="2816907"/>
          </a:xfrm>
          <a:prstGeom prst="rect">
            <a:avLst/>
          </a:prstGeom>
        </p:spPr>
        <p:txBody>
          <a:bodyPr/>
          <a:lstStyle>
            <a:lvl1pPr>
              <a:buClr>
                <a:srgbClr val="72B240"/>
              </a:buClr>
              <a:defRPr/>
            </a:lvl1pPr>
            <a:lvl2pPr>
              <a:buClr>
                <a:srgbClr val="72B240"/>
              </a:buClr>
              <a:defRPr/>
            </a:lvl2pPr>
            <a:lvl3pPr>
              <a:buClr>
                <a:srgbClr val="72B240"/>
              </a:buClr>
              <a:defRPr/>
            </a:lvl3pPr>
            <a:lvl4pPr>
              <a:buClr>
                <a:srgbClr val="72B240"/>
              </a:buClr>
              <a:defRPr/>
            </a:lvl4pPr>
            <a:lvl5pPr>
              <a:buClr>
                <a:srgbClr val="72B240"/>
              </a:buClr>
              <a:defRPr/>
            </a:lvl5pPr>
          </a:lstStyle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468800" y="486000"/>
            <a:ext cx="8784000" cy="507600"/>
          </a:xfrm>
          <a:prstGeom prst="rect">
            <a:avLst/>
          </a:prstGeom>
        </p:spPr>
        <p:txBody>
          <a:bodyPr/>
          <a:lstStyle>
            <a:lvl1pPr>
              <a:defRPr sz="3000"/>
            </a:lvl1pPr>
          </a:lstStyle>
          <a:p>
            <a:r>
              <a:rPr lang="hu-HU"/>
              <a:t>Mintacím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178869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275386" y="1519200"/>
            <a:ext cx="5365818" cy="3633825"/>
          </a:xfrm>
          <a:prstGeom prst="rect">
            <a:avLst/>
          </a:prstGeom>
        </p:spPr>
        <p:txBody>
          <a:bodyPr/>
          <a:lstStyle>
            <a:lvl1pPr>
              <a:buClr>
                <a:srgbClr val="72B240"/>
              </a:buClr>
              <a:defRPr sz="3200"/>
            </a:lvl1pPr>
            <a:lvl2pPr>
              <a:buClr>
                <a:srgbClr val="72B240"/>
              </a:buClr>
              <a:defRPr sz="2800"/>
            </a:lvl2pPr>
            <a:lvl3pPr>
              <a:buClr>
                <a:srgbClr val="72B240"/>
              </a:buClr>
              <a:defRPr sz="2400"/>
            </a:lvl3pPr>
            <a:lvl4pPr>
              <a:buClr>
                <a:srgbClr val="72B240"/>
              </a:buClr>
              <a:defRPr sz="2000"/>
            </a:lvl4pPr>
            <a:lvl5pPr>
              <a:buClr>
                <a:srgbClr val="72B240"/>
              </a:buCl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54401" y="1519200"/>
            <a:ext cx="3620018" cy="36338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dirty="0"/>
              <a:t>Mintaszöveg szerkesztése</a:t>
            </a:r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468800" y="486000"/>
            <a:ext cx="8784000" cy="507600"/>
          </a:xfrm>
          <a:prstGeom prst="rect">
            <a:avLst/>
          </a:prstGeom>
        </p:spPr>
        <p:txBody>
          <a:bodyPr/>
          <a:lstStyle>
            <a:lvl1pPr>
              <a:defRPr sz="3000"/>
            </a:lvl1pPr>
          </a:lstStyle>
          <a:p>
            <a:r>
              <a:rPr lang="hu-HU"/>
              <a:t>Mintacím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1563043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817996" y="1519200"/>
            <a:ext cx="4863401" cy="36338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54400" y="1519200"/>
            <a:ext cx="3932237" cy="36338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dirty="0"/>
              <a:t>Mintaszöveg szerkesztése</a:t>
            </a:r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468800" y="486000"/>
            <a:ext cx="8784000" cy="507600"/>
          </a:xfrm>
          <a:prstGeom prst="rect">
            <a:avLst/>
          </a:prstGeom>
        </p:spPr>
        <p:txBody>
          <a:bodyPr/>
          <a:lstStyle>
            <a:lvl1pPr>
              <a:defRPr sz="3000"/>
            </a:lvl1pPr>
          </a:lstStyle>
          <a:p>
            <a:r>
              <a:rPr lang="hu-HU"/>
              <a:t>Mintacím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1744239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1454400" y="1519200"/>
            <a:ext cx="6805345" cy="3700500"/>
          </a:xfrm>
          <a:prstGeom prst="rect">
            <a:avLst/>
          </a:prstGeom>
        </p:spPr>
        <p:txBody>
          <a:bodyPr vert="eaVert"/>
          <a:lstStyle>
            <a:lvl1pPr>
              <a:buClr>
                <a:srgbClr val="72B240"/>
              </a:buClr>
              <a:defRPr/>
            </a:lvl1pPr>
            <a:lvl2pPr>
              <a:buClr>
                <a:srgbClr val="72B240"/>
              </a:buClr>
              <a:defRPr/>
            </a:lvl2pPr>
            <a:lvl3pPr>
              <a:buClr>
                <a:srgbClr val="72B240"/>
              </a:buClr>
              <a:defRPr/>
            </a:lvl3pPr>
            <a:lvl4pPr>
              <a:buClr>
                <a:srgbClr val="72B240"/>
              </a:buClr>
              <a:defRPr/>
            </a:lvl4pPr>
            <a:lvl5pPr>
              <a:buClr>
                <a:srgbClr val="72B240"/>
              </a:buClr>
              <a:defRPr/>
            </a:lvl5pPr>
          </a:lstStyle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8391525" y="1524001"/>
            <a:ext cx="2200274" cy="3629024"/>
          </a:xfrm>
          <a:prstGeom prst="rect">
            <a:avLst/>
          </a:prstGeom>
          <a:scene3d>
            <a:camera prst="orthographicFront">
              <a:rot lat="0" lon="0" rev="0"/>
            </a:camera>
            <a:lightRig rig="threePt" dir="t"/>
          </a:scene3d>
        </p:spPr>
        <p:txBody>
          <a:bodyPr vert="vert"/>
          <a:lstStyle>
            <a:lvl1pPr>
              <a:defRPr sz="3000"/>
            </a:lvl1pPr>
          </a:lstStyle>
          <a:p>
            <a:r>
              <a:rPr lang="hu-HU" dirty="0"/>
              <a:t>Mintacím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761574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slideLayout" Target="../slideLayouts/slideLayout5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5" Type="http://schemas.openxmlformats.org/officeDocument/2006/relationships/slideLayout" Target="../slideLayouts/slideLayout7.xml"/><Relationship Id="rId4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BFC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8"/>
            <a:ext cx="12372836" cy="6856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2269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Garamond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aramond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aramond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BFC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5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42247"/>
            <a:ext cx="12189710" cy="1714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0155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77" r:id="rId2"/>
    <p:sldLayoutId id="2147483678" r:id="rId3"/>
    <p:sldLayoutId id="2147483680" r:id="rId4"/>
    <p:sldLayoutId id="2147483681" r:id="rId5"/>
    <p:sldLayoutId id="2147483683" r:id="rId6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Garamond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aramond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aramond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innovacio.pte.hu/innocapital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34392" y="1005840"/>
            <a:ext cx="10080000" cy="1202310"/>
          </a:xfrm>
        </p:spPr>
        <p:txBody>
          <a:bodyPr/>
          <a:lstStyle/>
          <a:p>
            <a:r>
              <a:rPr lang="hu-HU" sz="4800" b="1" dirty="0" err="1">
                <a:solidFill>
                  <a:schemeClr val="tx1"/>
                </a:solidFill>
              </a:rPr>
              <a:t>Proof</a:t>
            </a:r>
            <a:r>
              <a:rPr lang="hu-HU" sz="4800" b="1" dirty="0">
                <a:solidFill>
                  <a:schemeClr val="tx1"/>
                </a:solidFill>
              </a:rPr>
              <a:t> of </a:t>
            </a:r>
            <a:r>
              <a:rPr lang="hu-HU" sz="4800" b="1" dirty="0" err="1">
                <a:solidFill>
                  <a:schemeClr val="tx1"/>
                </a:solidFill>
              </a:rPr>
              <a:t>Concept</a:t>
            </a:r>
            <a:r>
              <a:rPr lang="hu-HU" sz="4800" b="1" dirty="0">
                <a:solidFill>
                  <a:schemeClr val="tx1"/>
                </a:solidFill>
              </a:rPr>
              <a:t> (</a:t>
            </a:r>
            <a:r>
              <a:rPr lang="hu-HU" sz="4800" b="1" dirty="0" err="1">
                <a:solidFill>
                  <a:schemeClr val="tx1"/>
                </a:solidFill>
              </a:rPr>
              <a:t>PoC</a:t>
            </a:r>
            <a:r>
              <a:rPr lang="hu-HU" sz="4800" b="1" dirty="0">
                <a:solidFill>
                  <a:schemeClr val="tx1"/>
                </a:solidFill>
              </a:rPr>
              <a:t>) 2025</a:t>
            </a:r>
            <a:endParaRPr lang="hu-HU" sz="4800" dirty="0">
              <a:solidFill>
                <a:schemeClr val="tx1"/>
              </a:solidFill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193616" y="3264408"/>
            <a:ext cx="10080000" cy="1047750"/>
          </a:xfrm>
        </p:spPr>
        <p:txBody>
          <a:bodyPr>
            <a:normAutofit fontScale="47500" lnSpcReduction="20000"/>
          </a:bodyPr>
          <a:lstStyle/>
          <a:p>
            <a:pPr marL="12700" algn="ctr">
              <a:lnSpc>
                <a:spcPct val="100000"/>
              </a:lnSpc>
              <a:spcBef>
                <a:spcPts val="120"/>
              </a:spcBef>
            </a:pPr>
            <a:r>
              <a:rPr lang="hu-HU" sz="4000" b="1" spc="-25" dirty="0">
                <a:cs typeface="Pte Sans"/>
              </a:rPr>
              <a:t>Pénzár Árpád</a:t>
            </a:r>
          </a:p>
          <a:p>
            <a:pPr marL="12700" algn="ctr">
              <a:lnSpc>
                <a:spcPct val="100000"/>
              </a:lnSpc>
              <a:spcBef>
                <a:spcPts val="120"/>
              </a:spcBef>
            </a:pPr>
            <a:endParaRPr lang="hu-HU" sz="4000" dirty="0">
              <a:cs typeface="Pte Sans"/>
            </a:endParaRPr>
          </a:p>
          <a:p>
            <a:pPr marL="12700" algn="ctr">
              <a:lnSpc>
                <a:spcPct val="100000"/>
              </a:lnSpc>
              <a:spcBef>
                <a:spcPts val="30"/>
              </a:spcBef>
            </a:pPr>
            <a:r>
              <a:rPr lang="hu-HU" spc="-10" dirty="0">
                <a:cs typeface="Pte Sans"/>
              </a:rPr>
              <a:t>Kutatásfejlesztés és Innovációs Menedzser</a:t>
            </a:r>
          </a:p>
          <a:p>
            <a:pPr marL="12700" algn="ctr">
              <a:lnSpc>
                <a:spcPct val="100000"/>
              </a:lnSpc>
              <a:spcBef>
                <a:spcPts val="30"/>
              </a:spcBef>
            </a:pPr>
            <a:r>
              <a:rPr lang="hu-HU" spc="-10" dirty="0">
                <a:cs typeface="Pte Sans"/>
              </a:rPr>
              <a:t>KA IGI Fejlesztési Főosztály</a:t>
            </a:r>
            <a:endParaRPr lang="hu-HU" dirty="0">
              <a:cs typeface="Pte Sans"/>
            </a:endParaRPr>
          </a:p>
          <a:p>
            <a:pPr algn="ctr"/>
            <a:endParaRPr lang="hu-HU" dirty="0"/>
          </a:p>
        </p:txBody>
      </p:sp>
      <p:pic>
        <p:nvPicPr>
          <p:cNvPr id="6" name="Kép 5" descr="A képen Grafika, sötétség, képernyőkép látható&#10;&#10;Előfordulhat, hogy a mesterséges intelligencia által létrehozott tartalom helytelen.">
            <a:extLst>
              <a:ext uri="{FF2B5EF4-FFF2-40B4-BE49-F238E27FC236}">
                <a16:creationId xmlns:a16="http://schemas.microsoft.com/office/drawing/2014/main" id="{D740FF23-B99D-6273-3F4A-F42E35B4E9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428" y="4019550"/>
            <a:ext cx="5248366" cy="2795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2464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B38978-9A5F-ED27-BBBD-D4654CEA04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zöveg helye 3">
            <a:extLst>
              <a:ext uri="{FF2B5EF4-FFF2-40B4-BE49-F238E27FC236}">
                <a16:creationId xmlns:a16="http://schemas.microsoft.com/office/drawing/2014/main" id="{FB387912-4040-D68C-62CA-BE0B5C30E2FA}"/>
              </a:ext>
            </a:extLst>
          </p:cNvPr>
          <p:cNvSpPr txBox="1">
            <a:spLocks/>
          </p:cNvSpPr>
          <p:nvPr/>
        </p:nvSpPr>
        <p:spPr>
          <a:xfrm>
            <a:off x="838200" y="270112"/>
            <a:ext cx="4757928" cy="46140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1100" dirty="0" err="1"/>
              <a:t>PoC</a:t>
            </a:r>
            <a:r>
              <a:rPr lang="hu-HU" sz="1100" dirty="0"/>
              <a:t> 2025 – Pénzár Árpád</a:t>
            </a:r>
          </a:p>
        </p:txBody>
      </p:sp>
      <p:sp>
        <p:nvSpPr>
          <p:cNvPr id="9" name="Szöveg helye 3">
            <a:extLst>
              <a:ext uri="{FF2B5EF4-FFF2-40B4-BE49-F238E27FC236}">
                <a16:creationId xmlns:a16="http://schemas.microsoft.com/office/drawing/2014/main" id="{1271FAFB-4D0D-FC7B-1EC7-B76227B33063}"/>
              </a:ext>
            </a:extLst>
          </p:cNvPr>
          <p:cNvSpPr txBox="1">
            <a:spLocks/>
          </p:cNvSpPr>
          <p:nvPr/>
        </p:nvSpPr>
        <p:spPr>
          <a:xfrm>
            <a:off x="7214339" y="293107"/>
            <a:ext cx="3798455" cy="4614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200" b="1" kern="1200">
                <a:solidFill>
                  <a:srgbClr val="3071B8"/>
                </a:solidFill>
                <a:latin typeface="Pte Sans" pitchFamily="2" charset="2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Pte Sans" pitchFamily="2" charset="2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Pte Sans" pitchFamily="2" charset="2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Pte Sans" pitchFamily="2" charset="2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Pte Sans" pitchFamily="2" charset="2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hu-HU" dirty="0">
                <a:latin typeface="Garamond" panose="02020404030301010803" pitchFamily="18" charset="0"/>
              </a:rPr>
              <a:t>2024-2.1.3-POC-2025-00004</a:t>
            </a:r>
          </a:p>
        </p:txBody>
      </p:sp>
      <p:pic>
        <p:nvPicPr>
          <p:cNvPr id="14" name="Kép 13" descr="A képen Grafika, képernyőkép, fekete látható&#10;&#10;Előfordulhat, hogy a mesterséges intelligencia által létrehozott tartalom helytelen.">
            <a:extLst>
              <a:ext uri="{FF2B5EF4-FFF2-40B4-BE49-F238E27FC236}">
                <a16:creationId xmlns:a16="http://schemas.microsoft.com/office/drawing/2014/main" id="{1123770C-8F74-11DD-3838-95AD6B0826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7823" y="5047164"/>
            <a:ext cx="4906128" cy="1710304"/>
          </a:xfrm>
          <a:prstGeom prst="rect">
            <a:avLst/>
          </a:prstGeom>
        </p:spPr>
      </p:pic>
      <p:sp>
        <p:nvSpPr>
          <p:cNvPr id="5" name="Cím 1">
            <a:extLst>
              <a:ext uri="{FF2B5EF4-FFF2-40B4-BE49-F238E27FC236}">
                <a16:creationId xmlns:a16="http://schemas.microsoft.com/office/drawing/2014/main" id="{9DFB46E5-B22F-89D6-3D30-29000E220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7910" y="754516"/>
            <a:ext cx="10515600" cy="699380"/>
          </a:xfrm>
        </p:spPr>
        <p:txBody>
          <a:bodyPr>
            <a:normAutofit/>
          </a:bodyPr>
          <a:lstStyle/>
          <a:p>
            <a:r>
              <a:rPr lang="hu-HU" sz="3600" dirty="0">
                <a:latin typeface="Garamond" panose="02020404030301010803" pitchFamily="18" charset="0"/>
              </a:rPr>
              <a:t>Benyújtás, elbírálás, lebonyolítás</a:t>
            </a:r>
          </a:p>
        </p:txBody>
      </p:sp>
      <p:sp>
        <p:nvSpPr>
          <p:cNvPr id="6" name="Tartalom helye 2">
            <a:extLst>
              <a:ext uri="{FF2B5EF4-FFF2-40B4-BE49-F238E27FC236}">
                <a16:creationId xmlns:a16="http://schemas.microsoft.com/office/drawing/2014/main" id="{A45C445C-0080-1306-D3FA-D95F4B001F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0750" y="1386115"/>
            <a:ext cx="10515600" cy="4085770"/>
          </a:xfrm>
        </p:spPr>
        <p:txBody>
          <a:bodyPr>
            <a:normAutofit fontScale="92500" lnSpcReduction="20000"/>
          </a:bodyPr>
          <a:lstStyle/>
          <a:p>
            <a:pPr marL="342900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hu-HU" dirty="0">
                <a:ea typeface="Calibri" panose="020F0502020204030204" pitchFamily="34" charset="0"/>
                <a:cs typeface="Times New Roman" panose="02020603050405020304" pitchFamily="18" charset="0"/>
              </a:rPr>
              <a:t>Benyújtás helye: </a:t>
            </a:r>
            <a:r>
              <a:rPr lang="hu-HU" b="1" dirty="0">
                <a:ea typeface="Calibri" panose="020F0502020204030204" pitchFamily="34" charset="0"/>
                <a:cs typeface="Times New Roman" panose="02020603050405020304" pitchFamily="18" charset="0"/>
              </a:rPr>
              <a:t>poc@pte.hu</a:t>
            </a:r>
          </a:p>
          <a:p>
            <a:pPr marL="800100" lvl="1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hu-HU" dirty="0">
                <a:ea typeface="Calibri" panose="020F0502020204030204" pitchFamily="34" charset="0"/>
                <a:cs typeface="Times New Roman" panose="02020603050405020304" pitchFamily="18" charset="0"/>
              </a:rPr>
              <a:t>Pályázat regisztrációja</a:t>
            </a:r>
          </a:p>
          <a:p>
            <a:pPr marL="800100" lvl="1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hu-HU" dirty="0">
                <a:ea typeface="Calibri" panose="020F0502020204030204" pitchFamily="34" charset="0"/>
                <a:cs typeface="Times New Roman" panose="02020603050405020304" pitchFamily="18" charset="0"/>
              </a:rPr>
              <a:t>Beküldésről visszaigazolás küldése 7 munkanapon belül</a:t>
            </a:r>
          </a:p>
          <a:p>
            <a:pPr marL="800100" lvl="1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hu-HU" dirty="0">
                <a:ea typeface="Calibri" panose="020F0502020204030204" pitchFamily="34" charset="0"/>
                <a:cs typeface="Times New Roman" panose="02020603050405020304" pitchFamily="18" charset="0"/>
              </a:rPr>
              <a:t>Formai/tartalmi ellenőrzés megkezdése</a:t>
            </a:r>
          </a:p>
          <a:p>
            <a:pPr marL="800100" lvl="1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hu-HU" dirty="0">
                <a:ea typeface="Calibri" panose="020F0502020204030204" pitchFamily="34" charset="0"/>
                <a:cs typeface="Times New Roman" panose="02020603050405020304" pitchFamily="18" charset="0"/>
              </a:rPr>
              <a:t>Formai/tartalmi hiánypótlás kiküldése (maximum 5 munkanapos határidővel)</a:t>
            </a:r>
          </a:p>
          <a:p>
            <a:pPr marL="800100" lvl="1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hu-HU" dirty="0">
                <a:ea typeface="Calibri" panose="020F0502020204030204" pitchFamily="34" charset="0"/>
                <a:cs typeface="Times New Roman" panose="02020603050405020304" pitchFamily="18" charset="0"/>
              </a:rPr>
              <a:t>Tartalmi értékelés megkezdése</a:t>
            </a:r>
          </a:p>
          <a:p>
            <a:pPr marL="800100" lvl="1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hu-HU" dirty="0">
                <a:ea typeface="Calibri" panose="020F0502020204030204" pitchFamily="34" charset="0"/>
                <a:cs typeface="Times New Roman" panose="02020603050405020304" pitchFamily="18" charset="0"/>
              </a:rPr>
              <a:t>Döntési javaslat megfogalmazása az Bíráló Bizottság részére</a:t>
            </a:r>
          </a:p>
          <a:p>
            <a:pPr marL="800100" lvl="1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hu-HU" dirty="0">
                <a:ea typeface="Calibri" panose="020F0502020204030204" pitchFamily="34" charset="0"/>
                <a:cs typeface="Times New Roman" panose="02020603050405020304" pitchFamily="18" charset="0"/>
              </a:rPr>
              <a:t>Szóbeli meghallgatás</a:t>
            </a:r>
          </a:p>
          <a:p>
            <a:pPr marL="800100" lvl="1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hu-HU" dirty="0">
                <a:ea typeface="Calibri" panose="020F0502020204030204" pitchFamily="34" charset="0"/>
                <a:cs typeface="Times New Roman" panose="02020603050405020304" pitchFamily="18" charset="0"/>
              </a:rPr>
              <a:t>Bíráló Bizottsági döntés</a:t>
            </a:r>
          </a:p>
          <a:p>
            <a:pPr marL="800100" lvl="1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hu-HU" dirty="0">
                <a:ea typeface="Calibri" panose="020F0502020204030204" pitchFamily="34" charset="0"/>
                <a:cs typeface="Times New Roman" panose="02020603050405020304" pitchFamily="18" charset="0"/>
              </a:rPr>
              <a:t>Szerződéskötés</a:t>
            </a:r>
          </a:p>
        </p:txBody>
      </p:sp>
    </p:spTree>
    <p:extLst>
      <p:ext uri="{BB962C8B-B14F-4D97-AF65-F5344CB8AC3E}">
        <p14:creationId xmlns:p14="http://schemas.microsoft.com/office/powerpoint/2010/main" val="164900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ím 1"/>
          <p:cNvSpPr txBox="1">
            <a:spLocks/>
          </p:cNvSpPr>
          <p:nvPr/>
        </p:nvSpPr>
        <p:spPr>
          <a:xfrm>
            <a:off x="1108930" y="2589353"/>
            <a:ext cx="9974141" cy="10693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200000"/>
              </a:lnSpc>
            </a:pPr>
            <a:r>
              <a:rPr lang="hu-HU" sz="3600" b="1" dirty="0">
                <a:latin typeface="Garamond" panose="02020404030301010803" pitchFamily="18" charset="0"/>
              </a:rPr>
              <a:t>Köszönöm a figyelmet!</a:t>
            </a:r>
          </a:p>
          <a:p>
            <a:pPr>
              <a:lnSpc>
                <a:spcPct val="200000"/>
              </a:lnSpc>
            </a:pPr>
            <a:endParaRPr lang="en-US" sz="3600" dirty="0">
              <a:latin typeface="Garamond" panose="02020404030301010803" pitchFamily="18" charset="0"/>
            </a:endParaRPr>
          </a:p>
        </p:txBody>
      </p:sp>
      <p:sp>
        <p:nvSpPr>
          <p:cNvPr id="9" name="Alcím 2"/>
          <p:cNvSpPr txBox="1">
            <a:spLocks/>
          </p:cNvSpPr>
          <p:nvPr/>
        </p:nvSpPr>
        <p:spPr>
          <a:xfrm>
            <a:off x="9661894" y="195538"/>
            <a:ext cx="2377711" cy="92357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Bef>
                <a:spcPts val="0"/>
              </a:spcBef>
            </a:pPr>
            <a:endParaRPr lang="hu-HU" sz="2000" i="1" dirty="0">
              <a:latin typeface="Garamond" panose="02020404030301010803" pitchFamily="18" charset="0"/>
            </a:endParaRP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02095A91-FFE2-C785-5B9C-7C46C08AB987}"/>
              </a:ext>
            </a:extLst>
          </p:cNvPr>
          <p:cNvSpPr txBox="1">
            <a:spLocks/>
          </p:cNvSpPr>
          <p:nvPr/>
        </p:nvSpPr>
        <p:spPr>
          <a:xfrm>
            <a:off x="838200" y="270112"/>
            <a:ext cx="4757928" cy="46140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u-HU" sz="1100" dirty="0" err="1"/>
              <a:t>PoC</a:t>
            </a:r>
            <a:r>
              <a:rPr lang="hu-HU" sz="1100" dirty="0"/>
              <a:t> 2025 – Pénzár Árpád</a:t>
            </a:r>
          </a:p>
        </p:txBody>
      </p:sp>
      <p:pic>
        <p:nvPicPr>
          <p:cNvPr id="5" name="Kép 4" descr="A képen Grafika, képernyőkép, fekete látható&#10;&#10;Előfordulhat, hogy a mesterséges intelligencia által létrehozott tartalom helytelen.">
            <a:extLst>
              <a:ext uri="{FF2B5EF4-FFF2-40B4-BE49-F238E27FC236}">
                <a16:creationId xmlns:a16="http://schemas.microsoft.com/office/drawing/2014/main" id="{F11EE605-4749-AE82-68A5-5F1D7C9B4C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7823" y="5047164"/>
            <a:ext cx="4906128" cy="1710304"/>
          </a:xfrm>
          <a:prstGeom prst="rect">
            <a:avLst/>
          </a:prstGeom>
        </p:spPr>
      </p:pic>
      <p:sp>
        <p:nvSpPr>
          <p:cNvPr id="6" name="Szöveg helye 3">
            <a:extLst>
              <a:ext uri="{FF2B5EF4-FFF2-40B4-BE49-F238E27FC236}">
                <a16:creationId xmlns:a16="http://schemas.microsoft.com/office/drawing/2014/main" id="{56A0E02F-2A81-5546-D603-1FC478B6E0BA}"/>
              </a:ext>
            </a:extLst>
          </p:cNvPr>
          <p:cNvSpPr txBox="1">
            <a:spLocks/>
          </p:cNvSpPr>
          <p:nvPr/>
        </p:nvSpPr>
        <p:spPr>
          <a:xfrm>
            <a:off x="7214339" y="293107"/>
            <a:ext cx="3798455" cy="4614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200" b="1" kern="1200">
                <a:solidFill>
                  <a:srgbClr val="3071B8"/>
                </a:solidFill>
                <a:latin typeface="Pte Sans" pitchFamily="2" charset="2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Pte Sans" pitchFamily="2" charset="2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Pte Sans" pitchFamily="2" charset="2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Pte Sans" pitchFamily="2" charset="2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Pte Sans" pitchFamily="2" charset="2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hu-HU" dirty="0">
                <a:latin typeface="Garamond" panose="02020404030301010803" pitchFamily="18" charset="0"/>
              </a:rPr>
              <a:t>2024-2.1.3-POC-2025-00004</a:t>
            </a:r>
          </a:p>
        </p:txBody>
      </p:sp>
    </p:spTree>
    <p:extLst>
      <p:ext uri="{BB962C8B-B14F-4D97-AF65-F5344CB8AC3E}">
        <p14:creationId xmlns:p14="http://schemas.microsoft.com/office/powerpoint/2010/main" val="3622416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>
            <a:extLst>
              <a:ext uri="{FF2B5EF4-FFF2-40B4-BE49-F238E27FC236}">
                <a16:creationId xmlns:a16="http://schemas.microsoft.com/office/drawing/2014/main" id="{E8D9861E-1ACF-3EF9-9B6F-34E586418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6675" y="754516"/>
            <a:ext cx="8783637" cy="618871"/>
          </a:xfrm>
        </p:spPr>
        <p:txBody>
          <a:bodyPr>
            <a:normAutofit/>
          </a:bodyPr>
          <a:lstStyle/>
          <a:p>
            <a:r>
              <a:rPr lang="hu-HU" sz="3600" dirty="0">
                <a:latin typeface="Garamond" panose="02020404030301010803" pitchFamily="18" charset="0"/>
              </a:rPr>
              <a:t>Forrás pályázat - alapinformációk</a:t>
            </a:r>
          </a:p>
        </p:txBody>
      </p:sp>
      <p:sp>
        <p:nvSpPr>
          <p:cNvPr id="5" name="Tartalom helye 2">
            <a:extLst>
              <a:ext uri="{FF2B5EF4-FFF2-40B4-BE49-F238E27FC236}">
                <a16:creationId xmlns:a16="http://schemas.microsoft.com/office/drawing/2014/main" id="{5FBB95C8-AB47-DD68-6615-F879F4826D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4691" y="1766126"/>
            <a:ext cx="9126538" cy="363378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 sz="2400" dirty="0">
                <a:latin typeface="Garamond" panose="02020404030301010803" pitchFamily="18" charset="0"/>
              </a:rPr>
              <a:t>Forrás: Nemzeti Kutatási, Fejlesztési és Innovációs Hivatal (NKFIH)</a:t>
            </a:r>
          </a:p>
          <a:p>
            <a:r>
              <a:rPr lang="hu-HU" sz="2400" dirty="0">
                <a:latin typeface="Garamond" panose="02020404030301010803" pitchFamily="18" charset="0"/>
              </a:rPr>
              <a:t>Kedvezményezett: PTE Inno-Capital Kutatáshasznosító és Fejlesztő Kft (TTC)</a:t>
            </a:r>
          </a:p>
          <a:p>
            <a:r>
              <a:rPr lang="hu-HU" sz="2400" dirty="0">
                <a:latin typeface="Garamond" panose="02020404030301010803" pitchFamily="18" charset="0"/>
              </a:rPr>
              <a:t>Projekt azonosítószáma: 2024-2.1.3-POC-2025-00004</a:t>
            </a:r>
          </a:p>
          <a:p>
            <a:r>
              <a:rPr lang="hu-HU" sz="2400" dirty="0">
                <a:latin typeface="Garamond" panose="02020404030301010803" pitchFamily="18" charset="0"/>
              </a:rPr>
              <a:t>Projekt címe: „</a:t>
            </a:r>
            <a:r>
              <a:rPr lang="hu-HU" sz="2400" i="1" dirty="0" err="1">
                <a:latin typeface="Garamond" panose="02020404030301010803" pitchFamily="18" charset="0"/>
              </a:rPr>
              <a:t>Proof</a:t>
            </a:r>
            <a:r>
              <a:rPr lang="hu-HU" sz="2400" i="1" dirty="0">
                <a:latin typeface="Garamond" panose="02020404030301010803" pitchFamily="18" charset="0"/>
              </a:rPr>
              <a:t> of </a:t>
            </a:r>
            <a:r>
              <a:rPr lang="hu-HU" sz="2400" i="1" dirty="0" err="1">
                <a:latin typeface="Garamond" panose="02020404030301010803" pitchFamily="18" charset="0"/>
              </a:rPr>
              <a:t>Concept</a:t>
            </a:r>
            <a:r>
              <a:rPr lang="hu-HU" sz="2400" i="1" dirty="0">
                <a:latin typeface="Garamond" panose="02020404030301010803" pitchFamily="18" charset="0"/>
              </a:rPr>
              <a:t> támogatási program megvalósítása a Pécsi Tudományegyetemen</a:t>
            </a:r>
            <a:r>
              <a:rPr lang="hu-HU" sz="2400" dirty="0">
                <a:latin typeface="Garamond" panose="02020404030301010803" pitchFamily="18" charset="0"/>
              </a:rPr>
              <a:t>” </a:t>
            </a:r>
          </a:p>
          <a:p>
            <a:r>
              <a:rPr lang="hu-HU" sz="2400" dirty="0">
                <a:latin typeface="Garamond" panose="02020404030301010803" pitchFamily="18" charset="0"/>
                <a:sym typeface="Pte Sans"/>
              </a:rPr>
              <a:t>Futamidő: 36 hónap</a:t>
            </a:r>
          </a:p>
          <a:p>
            <a:r>
              <a:rPr lang="hu-HU" sz="2400" dirty="0">
                <a:latin typeface="Garamond" panose="02020404030301010803" pitchFamily="18" charset="0"/>
                <a:sym typeface="Pte Sans"/>
              </a:rPr>
              <a:t>TTC projekt kezdés: 2025. november 01.</a:t>
            </a:r>
          </a:p>
        </p:txBody>
      </p:sp>
      <p:sp>
        <p:nvSpPr>
          <p:cNvPr id="7" name="Szöveg helye 3">
            <a:extLst>
              <a:ext uri="{FF2B5EF4-FFF2-40B4-BE49-F238E27FC236}">
                <a16:creationId xmlns:a16="http://schemas.microsoft.com/office/drawing/2014/main" id="{E989278A-CCA5-3EFB-790A-38471FDE85EC}"/>
              </a:ext>
            </a:extLst>
          </p:cNvPr>
          <p:cNvSpPr txBox="1">
            <a:spLocks/>
          </p:cNvSpPr>
          <p:nvPr/>
        </p:nvSpPr>
        <p:spPr>
          <a:xfrm>
            <a:off x="838200" y="270112"/>
            <a:ext cx="4757928" cy="46140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u-HU" sz="1100" dirty="0" err="1"/>
              <a:t>PoC</a:t>
            </a:r>
            <a:r>
              <a:rPr lang="hu-HU" sz="1100" dirty="0"/>
              <a:t> 2025 – Pénzár Árpád</a:t>
            </a:r>
          </a:p>
        </p:txBody>
      </p:sp>
      <p:sp>
        <p:nvSpPr>
          <p:cNvPr id="9" name="Szöveg helye 3">
            <a:extLst>
              <a:ext uri="{FF2B5EF4-FFF2-40B4-BE49-F238E27FC236}">
                <a16:creationId xmlns:a16="http://schemas.microsoft.com/office/drawing/2014/main" id="{F1145DC4-0544-E250-20E0-BDA251896856}"/>
              </a:ext>
            </a:extLst>
          </p:cNvPr>
          <p:cNvSpPr txBox="1">
            <a:spLocks/>
          </p:cNvSpPr>
          <p:nvPr/>
        </p:nvSpPr>
        <p:spPr>
          <a:xfrm>
            <a:off x="7214339" y="293107"/>
            <a:ext cx="3798455" cy="4614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200" b="1" kern="1200">
                <a:solidFill>
                  <a:srgbClr val="3071B8"/>
                </a:solidFill>
                <a:latin typeface="Pte Sans" pitchFamily="2" charset="2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Pte Sans" pitchFamily="2" charset="2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Pte Sans" pitchFamily="2" charset="2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Pte Sans" pitchFamily="2" charset="2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Pte Sans" pitchFamily="2" charset="2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hu-HU" dirty="0">
                <a:latin typeface="Garamond" panose="02020404030301010803" pitchFamily="18" charset="0"/>
              </a:rPr>
              <a:t>2024-2.1.3-POC-2025-00004</a:t>
            </a:r>
          </a:p>
        </p:txBody>
      </p:sp>
      <p:pic>
        <p:nvPicPr>
          <p:cNvPr id="10" name="Kép 9" descr="A képen Grafika, képernyőkép, fekete látható&#10;&#10;Előfordulhat, hogy a mesterséges intelligencia által létrehozott tartalom helytelen.">
            <a:extLst>
              <a:ext uri="{FF2B5EF4-FFF2-40B4-BE49-F238E27FC236}">
                <a16:creationId xmlns:a16="http://schemas.microsoft.com/office/drawing/2014/main" id="{E8BB7876-3872-7AD4-722E-EA35488076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7823" y="5047164"/>
            <a:ext cx="4906128" cy="1710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6783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D83F7C-7964-3591-CD73-F62927F23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zöveg helye 3">
            <a:extLst>
              <a:ext uri="{FF2B5EF4-FFF2-40B4-BE49-F238E27FC236}">
                <a16:creationId xmlns:a16="http://schemas.microsoft.com/office/drawing/2014/main" id="{B81D0356-55AB-721A-718D-22100BB71C57}"/>
              </a:ext>
            </a:extLst>
          </p:cNvPr>
          <p:cNvSpPr txBox="1">
            <a:spLocks/>
          </p:cNvSpPr>
          <p:nvPr/>
        </p:nvSpPr>
        <p:spPr>
          <a:xfrm>
            <a:off x="838200" y="270112"/>
            <a:ext cx="4757928" cy="46140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u-HU" sz="1100" dirty="0" err="1"/>
              <a:t>PoC</a:t>
            </a:r>
            <a:r>
              <a:rPr lang="hu-HU" sz="1100" dirty="0"/>
              <a:t> 2025 – Pénzár Árpád</a:t>
            </a:r>
          </a:p>
        </p:txBody>
      </p:sp>
      <p:sp>
        <p:nvSpPr>
          <p:cNvPr id="9" name="Szöveg helye 3">
            <a:extLst>
              <a:ext uri="{FF2B5EF4-FFF2-40B4-BE49-F238E27FC236}">
                <a16:creationId xmlns:a16="http://schemas.microsoft.com/office/drawing/2014/main" id="{70650A4A-4D90-5E8D-15CE-5D6FE06A4E76}"/>
              </a:ext>
            </a:extLst>
          </p:cNvPr>
          <p:cNvSpPr txBox="1">
            <a:spLocks/>
          </p:cNvSpPr>
          <p:nvPr/>
        </p:nvSpPr>
        <p:spPr>
          <a:xfrm>
            <a:off x="7214339" y="293107"/>
            <a:ext cx="3798455" cy="4614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200" b="1" kern="1200">
                <a:solidFill>
                  <a:srgbClr val="3071B8"/>
                </a:solidFill>
                <a:latin typeface="Pte Sans" pitchFamily="2" charset="2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Pte Sans" pitchFamily="2" charset="2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Pte Sans" pitchFamily="2" charset="2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Pte Sans" pitchFamily="2" charset="2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Pte Sans" pitchFamily="2" charset="2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hu-HU" dirty="0">
                <a:latin typeface="Garamond" panose="02020404030301010803" pitchFamily="18" charset="0"/>
              </a:rPr>
              <a:t>2024-2.1.3-POC-2025-00004</a:t>
            </a:r>
          </a:p>
        </p:txBody>
      </p:sp>
      <p:sp>
        <p:nvSpPr>
          <p:cNvPr id="3" name="Cím 1">
            <a:extLst>
              <a:ext uri="{FF2B5EF4-FFF2-40B4-BE49-F238E27FC236}">
                <a16:creationId xmlns:a16="http://schemas.microsoft.com/office/drawing/2014/main" id="{7FF719B3-B7C8-5F91-A40B-30B9766BBE62}"/>
              </a:ext>
            </a:extLst>
          </p:cNvPr>
          <p:cNvSpPr txBox="1">
            <a:spLocks/>
          </p:cNvSpPr>
          <p:nvPr/>
        </p:nvSpPr>
        <p:spPr>
          <a:xfrm>
            <a:off x="1103376" y="731521"/>
            <a:ext cx="10515600" cy="90072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3600" dirty="0" err="1">
                <a:latin typeface="Garamond" panose="02020404030301010803" pitchFamily="18" charset="0"/>
              </a:rPr>
              <a:t>PoC</a:t>
            </a:r>
            <a:r>
              <a:rPr lang="hu-HU" sz="3600" dirty="0">
                <a:latin typeface="Garamond" panose="02020404030301010803" pitchFamily="18" charset="0"/>
              </a:rPr>
              <a:t> pályázat – alapinformációk</a:t>
            </a:r>
          </a:p>
        </p:txBody>
      </p:sp>
      <p:sp>
        <p:nvSpPr>
          <p:cNvPr id="12" name="Tartalom helye 2">
            <a:extLst>
              <a:ext uri="{FF2B5EF4-FFF2-40B4-BE49-F238E27FC236}">
                <a16:creationId xmlns:a16="http://schemas.microsoft.com/office/drawing/2014/main" id="{16CD8EF2-FCF4-5E1A-161E-A380CF5E03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76" y="1386115"/>
            <a:ext cx="10515600" cy="4085770"/>
          </a:xfrm>
        </p:spPr>
        <p:txBody>
          <a:bodyPr>
            <a:normAutofit fontScale="92500" lnSpcReduction="10000"/>
          </a:bodyPr>
          <a:lstStyle/>
          <a:p>
            <a:r>
              <a:rPr lang="hu-HU" sz="2400" dirty="0">
                <a:latin typeface="Garamond" panose="02020404030301010803" pitchFamily="18" charset="0"/>
              </a:rPr>
              <a:t>Pályázható forrás (összesen) : 338.164.251 Ft</a:t>
            </a:r>
          </a:p>
          <a:p>
            <a:r>
              <a:rPr lang="hu-HU" sz="2400" dirty="0">
                <a:latin typeface="Garamond" panose="02020404030301010803" pitchFamily="18" charset="0"/>
              </a:rPr>
              <a:t>Megjelenés (várható):</a:t>
            </a:r>
          </a:p>
          <a:p>
            <a:pPr lvl="1"/>
            <a:r>
              <a:rPr lang="hu-HU" sz="2000" dirty="0">
                <a:latin typeface="Garamond" panose="02020404030301010803" pitchFamily="18" charset="0"/>
              </a:rPr>
              <a:t>1. kör: 2025 november</a:t>
            </a:r>
          </a:p>
          <a:p>
            <a:pPr lvl="1"/>
            <a:r>
              <a:rPr lang="hu-HU" sz="2000" dirty="0">
                <a:latin typeface="Garamond" panose="02020404030301010803" pitchFamily="18" charset="0"/>
              </a:rPr>
              <a:t>2. kör: 2026 tavasz</a:t>
            </a:r>
          </a:p>
          <a:p>
            <a:pPr lvl="1"/>
            <a:r>
              <a:rPr lang="hu-HU" sz="2000" dirty="0">
                <a:latin typeface="Garamond" panose="02020404030301010803" pitchFamily="18" charset="0"/>
              </a:rPr>
              <a:t>3. kör: 2026 ősz</a:t>
            </a:r>
          </a:p>
          <a:p>
            <a:r>
              <a:rPr lang="hu-HU" sz="2400" dirty="0">
                <a:latin typeface="Garamond" panose="02020404030301010803" pitchFamily="18" charset="0"/>
              </a:rPr>
              <a:t>Igényelhető támogatási összeg:</a:t>
            </a:r>
          </a:p>
          <a:p>
            <a:pPr lvl="1"/>
            <a:r>
              <a:rPr lang="hu-HU" sz="2000" dirty="0">
                <a:latin typeface="Garamond" panose="02020404030301010803" pitchFamily="18" charset="0"/>
              </a:rPr>
              <a:t>1. kör: </a:t>
            </a:r>
            <a:r>
              <a:rPr lang="hu-HU" sz="1600" dirty="0">
                <a:latin typeface="Garamond" panose="02020404030301010803" pitchFamily="18" charset="0"/>
              </a:rPr>
              <a:t>(kiírásra tervezett keretösszeg: 175 </a:t>
            </a:r>
            <a:r>
              <a:rPr lang="hu-HU" sz="1600" dirty="0" err="1">
                <a:latin typeface="Garamond" panose="02020404030301010803" pitchFamily="18" charset="0"/>
              </a:rPr>
              <a:t>MFt</a:t>
            </a:r>
            <a:r>
              <a:rPr lang="hu-HU" sz="1600" dirty="0">
                <a:latin typeface="Garamond" panose="02020404030301010803" pitchFamily="18" charset="0"/>
              </a:rPr>
              <a:t>)</a:t>
            </a:r>
          </a:p>
          <a:p>
            <a:pPr lvl="2"/>
            <a:r>
              <a:rPr lang="hu-HU" sz="1600" dirty="0">
                <a:latin typeface="Garamond" panose="02020404030301010803" pitchFamily="18" charset="0"/>
              </a:rPr>
              <a:t>5-10 millió Ft – 6-8 hónapos megvalósítási idő</a:t>
            </a:r>
          </a:p>
          <a:p>
            <a:pPr lvl="2"/>
            <a:r>
              <a:rPr lang="hu-HU" sz="1600" dirty="0">
                <a:latin typeface="Garamond" panose="02020404030301010803" pitchFamily="18" charset="0"/>
              </a:rPr>
              <a:t>30-50 millió Ft – 12-24 hónap megvalósítási idő</a:t>
            </a:r>
          </a:p>
          <a:p>
            <a:pPr lvl="1"/>
            <a:r>
              <a:rPr lang="hu-HU" sz="2000" dirty="0">
                <a:latin typeface="Garamond" panose="02020404030301010803" pitchFamily="18" charset="0"/>
              </a:rPr>
              <a:t>2. kör:</a:t>
            </a:r>
          </a:p>
          <a:p>
            <a:pPr lvl="2"/>
            <a:r>
              <a:rPr lang="hu-HU" sz="1600" dirty="0">
                <a:latin typeface="Garamond" panose="02020404030301010803" pitchFamily="18" charset="0"/>
              </a:rPr>
              <a:t>10-20 millió  Ft – 8-12 hónap megvalósítási idő</a:t>
            </a:r>
          </a:p>
          <a:p>
            <a:pPr lvl="1"/>
            <a:r>
              <a:rPr lang="hu-HU" sz="2000" dirty="0">
                <a:latin typeface="Garamond" panose="02020404030301010803" pitchFamily="18" charset="0"/>
              </a:rPr>
              <a:t>3. kör:</a:t>
            </a:r>
          </a:p>
          <a:p>
            <a:pPr lvl="2"/>
            <a:r>
              <a:rPr lang="hu-HU" sz="1600" dirty="0">
                <a:latin typeface="Garamond" panose="02020404030301010803" pitchFamily="18" charset="0"/>
              </a:rPr>
              <a:t>10-20 millió Ft – 8-12 hónap megvalósítási idő</a:t>
            </a:r>
          </a:p>
        </p:txBody>
      </p:sp>
      <p:pic>
        <p:nvPicPr>
          <p:cNvPr id="14" name="Kép 13" descr="A képen Grafika, képernyőkép, fekete látható&#10;&#10;Előfordulhat, hogy a mesterséges intelligencia által létrehozott tartalom helytelen.">
            <a:extLst>
              <a:ext uri="{FF2B5EF4-FFF2-40B4-BE49-F238E27FC236}">
                <a16:creationId xmlns:a16="http://schemas.microsoft.com/office/drawing/2014/main" id="{EE1C1CBB-1A17-C42A-0117-E5338148EF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7823" y="5047164"/>
            <a:ext cx="4906128" cy="1710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9484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2C8A85-5B70-C09C-9EB5-D7DE21A0B1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zöveg helye 3">
            <a:extLst>
              <a:ext uri="{FF2B5EF4-FFF2-40B4-BE49-F238E27FC236}">
                <a16:creationId xmlns:a16="http://schemas.microsoft.com/office/drawing/2014/main" id="{447E1F3D-A46B-C258-BFC5-10A3D710655C}"/>
              </a:ext>
            </a:extLst>
          </p:cNvPr>
          <p:cNvSpPr txBox="1">
            <a:spLocks/>
          </p:cNvSpPr>
          <p:nvPr/>
        </p:nvSpPr>
        <p:spPr>
          <a:xfrm>
            <a:off x="838200" y="270112"/>
            <a:ext cx="4757928" cy="46140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u-HU" sz="1100" dirty="0" err="1"/>
              <a:t>PoC</a:t>
            </a:r>
            <a:r>
              <a:rPr lang="hu-HU" sz="1100" dirty="0"/>
              <a:t> 2025 – Pénzár Árpád</a:t>
            </a:r>
          </a:p>
        </p:txBody>
      </p:sp>
      <p:sp>
        <p:nvSpPr>
          <p:cNvPr id="9" name="Szöveg helye 3">
            <a:extLst>
              <a:ext uri="{FF2B5EF4-FFF2-40B4-BE49-F238E27FC236}">
                <a16:creationId xmlns:a16="http://schemas.microsoft.com/office/drawing/2014/main" id="{20A077FA-BF9E-0F3B-4A12-3A3F08684BBE}"/>
              </a:ext>
            </a:extLst>
          </p:cNvPr>
          <p:cNvSpPr txBox="1">
            <a:spLocks/>
          </p:cNvSpPr>
          <p:nvPr/>
        </p:nvSpPr>
        <p:spPr>
          <a:xfrm>
            <a:off x="7214339" y="293107"/>
            <a:ext cx="3798455" cy="4614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200" b="1" kern="1200">
                <a:solidFill>
                  <a:srgbClr val="3071B8"/>
                </a:solidFill>
                <a:latin typeface="Pte Sans" pitchFamily="2" charset="2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Pte Sans" pitchFamily="2" charset="2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Pte Sans" pitchFamily="2" charset="2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Pte Sans" pitchFamily="2" charset="2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Pte Sans" pitchFamily="2" charset="2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hu-HU" dirty="0">
                <a:latin typeface="Garamond" panose="02020404030301010803" pitchFamily="18" charset="0"/>
              </a:rPr>
              <a:t>2024-2.1.3-POC-2025-00004</a:t>
            </a:r>
          </a:p>
        </p:txBody>
      </p:sp>
      <p:pic>
        <p:nvPicPr>
          <p:cNvPr id="14" name="Kép 13" descr="A képen Grafika, képernyőkép, fekete látható&#10;&#10;Előfordulhat, hogy a mesterséges intelligencia által létrehozott tartalom helytelen.">
            <a:extLst>
              <a:ext uri="{FF2B5EF4-FFF2-40B4-BE49-F238E27FC236}">
                <a16:creationId xmlns:a16="http://schemas.microsoft.com/office/drawing/2014/main" id="{89389D99-552B-DA26-B5C3-801B9B8B0C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7823" y="5047164"/>
            <a:ext cx="4906128" cy="1710304"/>
          </a:xfrm>
          <a:prstGeom prst="rect">
            <a:avLst/>
          </a:prstGeom>
        </p:spPr>
      </p:pic>
      <p:sp>
        <p:nvSpPr>
          <p:cNvPr id="5" name="Cím 1">
            <a:extLst>
              <a:ext uri="{FF2B5EF4-FFF2-40B4-BE49-F238E27FC236}">
                <a16:creationId xmlns:a16="http://schemas.microsoft.com/office/drawing/2014/main" id="{1A6019FC-3128-B7F7-5C97-FC384E756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7910" y="754516"/>
            <a:ext cx="10515600" cy="900726"/>
          </a:xfrm>
        </p:spPr>
        <p:txBody>
          <a:bodyPr>
            <a:normAutofit/>
          </a:bodyPr>
          <a:lstStyle/>
          <a:p>
            <a:r>
              <a:rPr lang="hu-HU" sz="3600" dirty="0" err="1">
                <a:latin typeface="Garamond" panose="02020404030301010803" pitchFamily="18" charset="0"/>
              </a:rPr>
              <a:t>PoC</a:t>
            </a:r>
            <a:r>
              <a:rPr lang="hu-HU" sz="3600" dirty="0">
                <a:latin typeface="Garamond" panose="02020404030301010803" pitchFamily="18" charset="0"/>
              </a:rPr>
              <a:t> pályázat – pályázók köre</a:t>
            </a:r>
          </a:p>
        </p:txBody>
      </p:sp>
      <p:sp>
        <p:nvSpPr>
          <p:cNvPr id="6" name="Tartalom helye 2">
            <a:extLst>
              <a:ext uri="{FF2B5EF4-FFF2-40B4-BE49-F238E27FC236}">
                <a16:creationId xmlns:a16="http://schemas.microsoft.com/office/drawing/2014/main" id="{2AD7E3B6-9D30-1E17-8BDB-B3F88A187A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0750" y="1707884"/>
            <a:ext cx="10515600" cy="4085770"/>
          </a:xfrm>
        </p:spPr>
        <p:txBody>
          <a:bodyPr>
            <a:normAutofit/>
          </a:bodyPr>
          <a:lstStyle/>
          <a:p>
            <a:pPr lvl="0"/>
            <a:r>
              <a:rPr lang="hu-HU" sz="2400" dirty="0">
                <a:latin typeface="Garamond" panose="02020404030301010803" pitchFamily="18" charset="0"/>
              </a:rPr>
              <a:t>Pályázhatnak a PTE-vel foglalkoztatási és hallgatói jogviszonyban lévő személyek az alábbi feltételekkel:</a:t>
            </a:r>
          </a:p>
          <a:p>
            <a:pPr lvl="1"/>
            <a:r>
              <a:rPr lang="hu-HU" dirty="0">
                <a:latin typeface="Garamond" panose="02020404030301010803" pitchFamily="18" charset="0"/>
              </a:rPr>
              <a:t>Egy személy egy körben maximum egy projekttel pályázhat;</a:t>
            </a:r>
          </a:p>
          <a:p>
            <a:pPr lvl="1"/>
            <a:r>
              <a:rPr lang="hu-HU" dirty="0">
                <a:latin typeface="Garamond" panose="02020404030301010803" pitchFamily="18" charset="0"/>
              </a:rPr>
              <a:t>Korábbi fordulóban már pályázó személy pályázhat következő fordulóban is előző körben megvalósított projekt folytatásával (összesen </a:t>
            </a:r>
            <a:r>
              <a:rPr lang="hu-HU" dirty="0" err="1">
                <a:latin typeface="Garamond" panose="02020404030301010803" pitchFamily="18" charset="0"/>
              </a:rPr>
              <a:t>max</a:t>
            </a:r>
            <a:r>
              <a:rPr lang="hu-HU" dirty="0">
                <a:latin typeface="Garamond" panose="02020404030301010803" pitchFamily="18" charset="0"/>
              </a:rPr>
              <a:t> 30 millió Ft) vagy eltérő projekttel;</a:t>
            </a:r>
          </a:p>
          <a:p>
            <a:pPr lvl="1"/>
            <a:r>
              <a:rPr lang="hu-HU" dirty="0">
                <a:latin typeface="Garamond" panose="02020404030301010803" pitchFamily="18" charset="0"/>
              </a:rPr>
              <a:t>Egy személy több projektben közreműködőként részt vehet, azonban pályázati térítésből csak egy projekt pályázati keretéből részesülhet.</a:t>
            </a:r>
          </a:p>
          <a:p>
            <a:pPr lvl="2"/>
            <a:endParaRPr lang="hu-HU" sz="16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5996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6EEE07-1920-FA55-5DF0-24856242BA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zöveg helye 3">
            <a:extLst>
              <a:ext uri="{FF2B5EF4-FFF2-40B4-BE49-F238E27FC236}">
                <a16:creationId xmlns:a16="http://schemas.microsoft.com/office/drawing/2014/main" id="{58A6870C-C3F0-9A26-7F56-B5D20E9F6054}"/>
              </a:ext>
            </a:extLst>
          </p:cNvPr>
          <p:cNvSpPr txBox="1">
            <a:spLocks/>
          </p:cNvSpPr>
          <p:nvPr/>
        </p:nvSpPr>
        <p:spPr>
          <a:xfrm>
            <a:off x="838200" y="270112"/>
            <a:ext cx="4757928" cy="46140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u-HU" sz="1100" dirty="0" err="1"/>
              <a:t>PoC</a:t>
            </a:r>
            <a:r>
              <a:rPr lang="hu-HU" sz="1100" dirty="0"/>
              <a:t> 2025 – Pénzár Árpád</a:t>
            </a:r>
          </a:p>
        </p:txBody>
      </p:sp>
      <p:sp>
        <p:nvSpPr>
          <p:cNvPr id="9" name="Szöveg helye 3">
            <a:extLst>
              <a:ext uri="{FF2B5EF4-FFF2-40B4-BE49-F238E27FC236}">
                <a16:creationId xmlns:a16="http://schemas.microsoft.com/office/drawing/2014/main" id="{4B7522AC-36FF-05ED-37E1-51CA822722E8}"/>
              </a:ext>
            </a:extLst>
          </p:cNvPr>
          <p:cNvSpPr txBox="1">
            <a:spLocks/>
          </p:cNvSpPr>
          <p:nvPr/>
        </p:nvSpPr>
        <p:spPr>
          <a:xfrm>
            <a:off x="7214339" y="293107"/>
            <a:ext cx="3798455" cy="4614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200" b="1" kern="1200">
                <a:solidFill>
                  <a:srgbClr val="3071B8"/>
                </a:solidFill>
                <a:latin typeface="Pte Sans" pitchFamily="2" charset="2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Pte Sans" pitchFamily="2" charset="2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Pte Sans" pitchFamily="2" charset="2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Pte Sans" pitchFamily="2" charset="2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Pte Sans" pitchFamily="2" charset="2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hu-HU" dirty="0">
                <a:latin typeface="Garamond" panose="02020404030301010803" pitchFamily="18" charset="0"/>
              </a:rPr>
              <a:t>2024-2.1.3-POC-2025-00004</a:t>
            </a:r>
          </a:p>
        </p:txBody>
      </p:sp>
      <p:pic>
        <p:nvPicPr>
          <p:cNvPr id="14" name="Kép 13" descr="A képen Grafika, képernyőkép, fekete látható&#10;&#10;Előfordulhat, hogy a mesterséges intelligencia által létrehozott tartalom helytelen.">
            <a:extLst>
              <a:ext uri="{FF2B5EF4-FFF2-40B4-BE49-F238E27FC236}">
                <a16:creationId xmlns:a16="http://schemas.microsoft.com/office/drawing/2014/main" id="{DDF88C5C-B10F-DA31-1A95-680AE55183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7823" y="5047164"/>
            <a:ext cx="4906128" cy="1710304"/>
          </a:xfrm>
          <a:prstGeom prst="rect">
            <a:avLst/>
          </a:prstGeom>
        </p:spPr>
      </p:pic>
      <p:sp>
        <p:nvSpPr>
          <p:cNvPr id="5" name="Cím 1">
            <a:extLst>
              <a:ext uri="{FF2B5EF4-FFF2-40B4-BE49-F238E27FC236}">
                <a16:creationId xmlns:a16="http://schemas.microsoft.com/office/drawing/2014/main" id="{2682ECFC-A755-93BD-EA10-D0E7AFFF0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7910" y="754516"/>
            <a:ext cx="10515600" cy="900726"/>
          </a:xfrm>
        </p:spPr>
        <p:txBody>
          <a:bodyPr>
            <a:normAutofit/>
          </a:bodyPr>
          <a:lstStyle/>
          <a:p>
            <a:r>
              <a:rPr lang="hu-HU" sz="3600" dirty="0" err="1">
                <a:latin typeface="Garamond" panose="02020404030301010803" pitchFamily="18" charset="0"/>
              </a:rPr>
              <a:t>PoC</a:t>
            </a:r>
            <a:r>
              <a:rPr lang="hu-HU" sz="3600" dirty="0">
                <a:latin typeface="Garamond" panose="02020404030301010803" pitchFamily="18" charset="0"/>
              </a:rPr>
              <a:t> pályázat – elvárás</a:t>
            </a:r>
          </a:p>
        </p:txBody>
      </p:sp>
      <p:sp>
        <p:nvSpPr>
          <p:cNvPr id="4" name="Tartalom helye 2">
            <a:extLst>
              <a:ext uri="{FF2B5EF4-FFF2-40B4-BE49-F238E27FC236}">
                <a16:creationId xmlns:a16="http://schemas.microsoft.com/office/drawing/2014/main" id="{5134483C-3745-A79B-FFD0-B9B457FC01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0750" y="1552436"/>
            <a:ext cx="10515600" cy="4085770"/>
          </a:xfrm>
        </p:spPr>
        <p:txBody>
          <a:bodyPr>
            <a:normAutofit/>
          </a:bodyPr>
          <a:lstStyle/>
          <a:p>
            <a:r>
              <a:rPr lang="hu-HU" sz="2400" dirty="0"/>
              <a:t>alapkutatási feladatok, projektek támogathatók</a:t>
            </a:r>
          </a:p>
          <a:p>
            <a:r>
              <a:rPr lang="hu-HU" sz="2400" dirty="0"/>
              <a:t>a támogatott projektekkel szembeni elvárás, hogy a technológiafejlesztésben eljussanak arra a szintre, ahol kísérleti módszerekkel igazolható egy koncepció vagy elmélet megvalósíthatósága és potenciális alkalmazhatósága, valamint reálisan vizsgálhatóvá válik a fejlesztés piaci potenciálja. E szakasz eredményeként olyan bizonyítékoknak kell rendelkezésre állniuk, amelyek megalapozzák a későbbi technológiai fejlesztést és validációt</a:t>
            </a:r>
          </a:p>
          <a:p>
            <a:r>
              <a:rPr lang="hu-HU" sz="2400" dirty="0"/>
              <a:t>elvárás, hogy minden egyes támogatott projektben igazolható előrehaladás történjen, amelynek dokumentálását kötelező bemutatni</a:t>
            </a:r>
            <a:r>
              <a:rPr lang="hu-H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58612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6078BA-900C-0536-FE0C-107C85764D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zöveg helye 3">
            <a:extLst>
              <a:ext uri="{FF2B5EF4-FFF2-40B4-BE49-F238E27FC236}">
                <a16:creationId xmlns:a16="http://schemas.microsoft.com/office/drawing/2014/main" id="{5DCF6866-768F-ECBE-AF68-7E7860DE947B}"/>
              </a:ext>
            </a:extLst>
          </p:cNvPr>
          <p:cNvSpPr txBox="1">
            <a:spLocks/>
          </p:cNvSpPr>
          <p:nvPr/>
        </p:nvSpPr>
        <p:spPr>
          <a:xfrm>
            <a:off x="838200" y="270112"/>
            <a:ext cx="4757928" cy="46140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u-HU" sz="1100" dirty="0" err="1"/>
              <a:t>PoC</a:t>
            </a:r>
            <a:r>
              <a:rPr lang="hu-HU" sz="1100" dirty="0"/>
              <a:t> 2025 – Pénzár Árpád</a:t>
            </a:r>
          </a:p>
        </p:txBody>
      </p:sp>
      <p:sp>
        <p:nvSpPr>
          <p:cNvPr id="9" name="Szöveg helye 3">
            <a:extLst>
              <a:ext uri="{FF2B5EF4-FFF2-40B4-BE49-F238E27FC236}">
                <a16:creationId xmlns:a16="http://schemas.microsoft.com/office/drawing/2014/main" id="{19C7E133-CCD2-AFEF-B7A3-2AE91DF98BB1}"/>
              </a:ext>
            </a:extLst>
          </p:cNvPr>
          <p:cNvSpPr txBox="1">
            <a:spLocks/>
          </p:cNvSpPr>
          <p:nvPr/>
        </p:nvSpPr>
        <p:spPr>
          <a:xfrm>
            <a:off x="7214339" y="293107"/>
            <a:ext cx="3798455" cy="4614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200" b="1" kern="1200">
                <a:solidFill>
                  <a:srgbClr val="3071B8"/>
                </a:solidFill>
                <a:latin typeface="Pte Sans" pitchFamily="2" charset="2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Pte Sans" pitchFamily="2" charset="2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Pte Sans" pitchFamily="2" charset="2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Pte Sans" pitchFamily="2" charset="2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Pte Sans" pitchFamily="2" charset="2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hu-HU" dirty="0">
                <a:latin typeface="Garamond" panose="02020404030301010803" pitchFamily="18" charset="0"/>
              </a:rPr>
              <a:t>2024-2.1.3-POC-2025-00004</a:t>
            </a:r>
          </a:p>
        </p:txBody>
      </p:sp>
      <p:pic>
        <p:nvPicPr>
          <p:cNvPr id="14" name="Kép 13" descr="A képen Grafika, képernyőkép, fekete látható&#10;&#10;Előfordulhat, hogy a mesterséges intelligencia által létrehozott tartalom helytelen.">
            <a:extLst>
              <a:ext uri="{FF2B5EF4-FFF2-40B4-BE49-F238E27FC236}">
                <a16:creationId xmlns:a16="http://schemas.microsoft.com/office/drawing/2014/main" id="{49B8D35C-1639-0B31-75E5-91081104ED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7823" y="5047164"/>
            <a:ext cx="4906128" cy="1710304"/>
          </a:xfrm>
          <a:prstGeom prst="rect">
            <a:avLst/>
          </a:prstGeom>
        </p:spPr>
      </p:pic>
      <p:sp>
        <p:nvSpPr>
          <p:cNvPr id="5" name="Cím 1">
            <a:extLst>
              <a:ext uri="{FF2B5EF4-FFF2-40B4-BE49-F238E27FC236}">
                <a16:creationId xmlns:a16="http://schemas.microsoft.com/office/drawing/2014/main" id="{8E20781E-450C-FC0A-654E-A18CF9FA8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7910" y="754516"/>
            <a:ext cx="10515600" cy="900726"/>
          </a:xfrm>
        </p:spPr>
        <p:txBody>
          <a:bodyPr>
            <a:normAutofit/>
          </a:bodyPr>
          <a:lstStyle/>
          <a:p>
            <a:r>
              <a:rPr lang="hu-HU" sz="3600" dirty="0" err="1">
                <a:latin typeface="Garamond" panose="02020404030301010803" pitchFamily="18" charset="0"/>
              </a:rPr>
              <a:t>PoC</a:t>
            </a:r>
            <a:r>
              <a:rPr lang="hu-HU" sz="3600" dirty="0">
                <a:latin typeface="Garamond" panose="02020404030301010803" pitchFamily="18" charset="0"/>
              </a:rPr>
              <a:t> pályázat – támogatható tevékenységek</a:t>
            </a:r>
          </a:p>
        </p:txBody>
      </p:sp>
      <p:sp>
        <p:nvSpPr>
          <p:cNvPr id="6" name="Tartalom helye 2">
            <a:extLst>
              <a:ext uri="{FF2B5EF4-FFF2-40B4-BE49-F238E27FC236}">
                <a16:creationId xmlns:a16="http://schemas.microsoft.com/office/drawing/2014/main" id="{5D842330-4330-CEAB-B3A2-621B055132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0750" y="1552436"/>
            <a:ext cx="10515600" cy="4085770"/>
          </a:xfrm>
        </p:spPr>
        <p:txBody>
          <a:bodyPr>
            <a:normAutofit/>
          </a:bodyPr>
          <a:lstStyle/>
          <a:p>
            <a:pPr lvl="0"/>
            <a:r>
              <a:rPr lang="hu-HU" sz="2400" dirty="0"/>
              <a:t>technológia-, szolgáltatás-, vagy termékfejlesztésre irányuló ötlet-validáció, piacelemzés, újdonságkutatás, hasznosítási lehetőségek feltérképezése; </a:t>
            </a:r>
          </a:p>
          <a:p>
            <a:pPr lvl="0"/>
            <a:r>
              <a:rPr lang="hu-HU" sz="2400" dirty="0"/>
              <a:t>a projekt megvalósításához szükséges szolgáltatások igénybevétele (például külső vizsgálatok, terméktesztek, terepkísérletek, szoftverfejlesztés, analitikai szolgáltatások stb.); </a:t>
            </a:r>
          </a:p>
          <a:p>
            <a:pPr lvl="0"/>
            <a:r>
              <a:rPr lang="hu-HU" sz="2400" dirty="0"/>
              <a:t>olyan konferenciákon, szakmai látogatásokon történő részvétel, amelyek egyértelműen a hasznosíthatóság előmozdítását segítik; </a:t>
            </a:r>
          </a:p>
          <a:p>
            <a:pPr lvl="0"/>
            <a:r>
              <a:rPr lang="hu-HU" sz="2400" dirty="0"/>
              <a:t>a projekt megvalósításához szükséges infrastruktúra-használat; </a:t>
            </a:r>
          </a:p>
          <a:p>
            <a:pPr lvl="0"/>
            <a:r>
              <a:rPr lang="hu-HU" sz="2400" dirty="0"/>
              <a:t>szellemitulajdon-védelmi tevékenység.</a:t>
            </a:r>
            <a:endParaRPr lang="hu-HU" sz="16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514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34047D-95EA-25CB-CEFE-5C386460C9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zöveg helye 3">
            <a:extLst>
              <a:ext uri="{FF2B5EF4-FFF2-40B4-BE49-F238E27FC236}">
                <a16:creationId xmlns:a16="http://schemas.microsoft.com/office/drawing/2014/main" id="{D556FC85-E715-B8C6-6E49-7C62AF38F56A}"/>
              </a:ext>
            </a:extLst>
          </p:cNvPr>
          <p:cNvSpPr txBox="1">
            <a:spLocks/>
          </p:cNvSpPr>
          <p:nvPr/>
        </p:nvSpPr>
        <p:spPr>
          <a:xfrm>
            <a:off x="838200" y="270112"/>
            <a:ext cx="4757928" cy="46140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u-HU" sz="1100" dirty="0" err="1"/>
              <a:t>PoC</a:t>
            </a:r>
            <a:r>
              <a:rPr lang="hu-HU" sz="1100" dirty="0"/>
              <a:t> 2025 – Pénzár Árpád</a:t>
            </a:r>
          </a:p>
        </p:txBody>
      </p:sp>
      <p:sp>
        <p:nvSpPr>
          <p:cNvPr id="9" name="Szöveg helye 3">
            <a:extLst>
              <a:ext uri="{FF2B5EF4-FFF2-40B4-BE49-F238E27FC236}">
                <a16:creationId xmlns:a16="http://schemas.microsoft.com/office/drawing/2014/main" id="{3D0E0A7B-7FD9-0B1C-9440-89A1052B707C}"/>
              </a:ext>
            </a:extLst>
          </p:cNvPr>
          <p:cNvSpPr txBox="1">
            <a:spLocks/>
          </p:cNvSpPr>
          <p:nvPr/>
        </p:nvSpPr>
        <p:spPr>
          <a:xfrm>
            <a:off x="7214339" y="293107"/>
            <a:ext cx="3798455" cy="4614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200" b="1" kern="1200">
                <a:solidFill>
                  <a:srgbClr val="3071B8"/>
                </a:solidFill>
                <a:latin typeface="Pte Sans" pitchFamily="2" charset="2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Pte Sans" pitchFamily="2" charset="2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Pte Sans" pitchFamily="2" charset="2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Pte Sans" pitchFamily="2" charset="2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Pte Sans" pitchFamily="2" charset="2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hu-HU" dirty="0">
                <a:latin typeface="Garamond" panose="02020404030301010803" pitchFamily="18" charset="0"/>
              </a:rPr>
              <a:t>2024-2.1.3-POC-2025-00004</a:t>
            </a:r>
          </a:p>
        </p:txBody>
      </p:sp>
      <p:pic>
        <p:nvPicPr>
          <p:cNvPr id="14" name="Kép 13" descr="A képen Grafika, képernyőkép, fekete látható&#10;&#10;Előfordulhat, hogy a mesterséges intelligencia által létrehozott tartalom helytelen.">
            <a:extLst>
              <a:ext uri="{FF2B5EF4-FFF2-40B4-BE49-F238E27FC236}">
                <a16:creationId xmlns:a16="http://schemas.microsoft.com/office/drawing/2014/main" id="{A2FD151C-1BF4-42EC-ECD9-38E3EAFFA7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7823" y="5047164"/>
            <a:ext cx="4906128" cy="1710304"/>
          </a:xfrm>
          <a:prstGeom prst="rect">
            <a:avLst/>
          </a:prstGeom>
        </p:spPr>
      </p:pic>
      <p:sp>
        <p:nvSpPr>
          <p:cNvPr id="5" name="Cím 1">
            <a:extLst>
              <a:ext uri="{FF2B5EF4-FFF2-40B4-BE49-F238E27FC236}">
                <a16:creationId xmlns:a16="http://schemas.microsoft.com/office/drawing/2014/main" id="{81AC331C-5031-69B1-A5BF-2BC76F5FE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7910" y="754516"/>
            <a:ext cx="10515600" cy="900726"/>
          </a:xfrm>
        </p:spPr>
        <p:txBody>
          <a:bodyPr>
            <a:normAutofit/>
          </a:bodyPr>
          <a:lstStyle/>
          <a:p>
            <a:r>
              <a:rPr lang="hu-HU" sz="3600" dirty="0" err="1">
                <a:latin typeface="Garamond" panose="02020404030301010803" pitchFamily="18" charset="0"/>
              </a:rPr>
              <a:t>PoC</a:t>
            </a:r>
            <a:r>
              <a:rPr lang="hu-HU" sz="3600" dirty="0">
                <a:latin typeface="Garamond" panose="02020404030301010803" pitchFamily="18" charset="0"/>
              </a:rPr>
              <a:t> pályázat – elszámolható költségek</a:t>
            </a:r>
          </a:p>
        </p:txBody>
      </p:sp>
      <p:sp>
        <p:nvSpPr>
          <p:cNvPr id="6" name="Tartalom helye 2">
            <a:extLst>
              <a:ext uri="{FF2B5EF4-FFF2-40B4-BE49-F238E27FC236}">
                <a16:creationId xmlns:a16="http://schemas.microsoft.com/office/drawing/2014/main" id="{3F7D257C-5725-9A53-685D-14156D5919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5004"/>
            <a:ext cx="10515600" cy="4085770"/>
          </a:xfrm>
        </p:spPr>
        <p:txBody>
          <a:bodyPr>
            <a:normAutofit/>
          </a:bodyPr>
          <a:lstStyle/>
          <a:p>
            <a:pPr lvl="0"/>
            <a:r>
              <a:rPr lang="hu-HU" sz="2400" dirty="0"/>
              <a:t>Beruházási költségek (amortizáció mértékéig)</a:t>
            </a:r>
          </a:p>
          <a:p>
            <a:pPr lvl="1"/>
            <a:r>
              <a:rPr lang="hu-HU" sz="2000" dirty="0"/>
              <a:t>Immateriális javak</a:t>
            </a:r>
          </a:p>
          <a:p>
            <a:pPr lvl="1"/>
            <a:r>
              <a:rPr lang="hu-HU" sz="2000" dirty="0"/>
              <a:t>Műszaki gépek, berendezések</a:t>
            </a:r>
          </a:p>
          <a:p>
            <a:pPr lvl="0"/>
            <a:r>
              <a:rPr lang="hu-HU" sz="2400" dirty="0"/>
              <a:t>Anyagköltségek</a:t>
            </a:r>
          </a:p>
          <a:p>
            <a:pPr lvl="0"/>
            <a:r>
              <a:rPr lang="hu-HU" sz="2400" dirty="0"/>
              <a:t>Igénybe vett szolgáltatások</a:t>
            </a:r>
          </a:p>
          <a:p>
            <a:pPr lvl="0"/>
            <a:r>
              <a:rPr lang="hu-HU" sz="2400" dirty="0"/>
              <a:t>Egyéb szolgáltatások</a:t>
            </a:r>
          </a:p>
          <a:p>
            <a:pPr lvl="0"/>
            <a:r>
              <a:rPr lang="hu-HU" sz="2400" dirty="0"/>
              <a:t>Személyi jellegű költségek </a:t>
            </a:r>
            <a:r>
              <a:rPr lang="hu-HU" sz="2400" dirty="0">
                <a:solidFill>
                  <a:srgbClr val="FF0000"/>
                </a:solidFill>
              </a:rPr>
              <a:t>(csak munkabér és nem célfeladat/többlet)</a:t>
            </a:r>
          </a:p>
          <a:p>
            <a:pPr lvl="1"/>
            <a:r>
              <a:rPr lang="hu-HU" sz="2000" dirty="0"/>
              <a:t>Kutató-fejlesztő munkatárs</a:t>
            </a:r>
          </a:p>
          <a:p>
            <a:pPr lvl="1"/>
            <a:r>
              <a:rPr lang="hu-HU" sz="2000" dirty="0"/>
              <a:t>Technikus, segédszemélyzet</a:t>
            </a:r>
          </a:p>
        </p:txBody>
      </p:sp>
      <p:sp>
        <p:nvSpPr>
          <p:cNvPr id="2" name="Jobb oldali kapcsos zárójel 1">
            <a:extLst>
              <a:ext uri="{FF2B5EF4-FFF2-40B4-BE49-F238E27FC236}">
                <a16:creationId xmlns:a16="http://schemas.microsoft.com/office/drawing/2014/main" id="{6764CE2F-9497-4D91-AC73-8B630372A142}"/>
              </a:ext>
            </a:extLst>
          </p:cNvPr>
          <p:cNvSpPr/>
          <p:nvPr/>
        </p:nvSpPr>
        <p:spPr>
          <a:xfrm>
            <a:off x="6912864" y="1655242"/>
            <a:ext cx="402336" cy="1325702"/>
          </a:xfrm>
          <a:prstGeom prst="righ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C44373DF-8708-E673-9330-7A93218E2F39}"/>
              </a:ext>
            </a:extLst>
          </p:cNvPr>
          <p:cNvSpPr txBox="1"/>
          <p:nvPr/>
        </p:nvSpPr>
        <p:spPr>
          <a:xfrm>
            <a:off x="7434072" y="1780533"/>
            <a:ext cx="33558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800" dirty="0">
                <a:solidFill>
                  <a:srgbClr val="FF0000"/>
                </a:solidFill>
              </a:rPr>
              <a:t>Maximum a teljes költség 30%</a:t>
            </a:r>
          </a:p>
        </p:txBody>
      </p:sp>
    </p:spTree>
    <p:extLst>
      <p:ext uri="{BB962C8B-B14F-4D97-AF65-F5344CB8AC3E}">
        <p14:creationId xmlns:p14="http://schemas.microsoft.com/office/powerpoint/2010/main" val="2574636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6A5F59-BF2F-224D-7BF9-EE787FE910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zöveg helye 3">
            <a:extLst>
              <a:ext uri="{FF2B5EF4-FFF2-40B4-BE49-F238E27FC236}">
                <a16:creationId xmlns:a16="http://schemas.microsoft.com/office/drawing/2014/main" id="{BAC37092-DD79-D6F7-A644-FECF61BD7DA4}"/>
              </a:ext>
            </a:extLst>
          </p:cNvPr>
          <p:cNvSpPr txBox="1">
            <a:spLocks/>
          </p:cNvSpPr>
          <p:nvPr/>
        </p:nvSpPr>
        <p:spPr>
          <a:xfrm>
            <a:off x="838200" y="270112"/>
            <a:ext cx="4757928" cy="46140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u-HU" sz="1100" dirty="0" err="1"/>
              <a:t>PoC</a:t>
            </a:r>
            <a:r>
              <a:rPr lang="hu-HU" sz="1100" dirty="0"/>
              <a:t> 2025 – Pénzár Árpád</a:t>
            </a:r>
          </a:p>
        </p:txBody>
      </p:sp>
      <p:sp>
        <p:nvSpPr>
          <p:cNvPr id="9" name="Szöveg helye 3">
            <a:extLst>
              <a:ext uri="{FF2B5EF4-FFF2-40B4-BE49-F238E27FC236}">
                <a16:creationId xmlns:a16="http://schemas.microsoft.com/office/drawing/2014/main" id="{1CC1CDF6-A670-57A2-9108-9D34068BEB97}"/>
              </a:ext>
            </a:extLst>
          </p:cNvPr>
          <p:cNvSpPr txBox="1">
            <a:spLocks/>
          </p:cNvSpPr>
          <p:nvPr/>
        </p:nvSpPr>
        <p:spPr>
          <a:xfrm>
            <a:off x="7214339" y="293107"/>
            <a:ext cx="3798455" cy="4614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200" b="1" kern="1200">
                <a:solidFill>
                  <a:srgbClr val="3071B8"/>
                </a:solidFill>
                <a:latin typeface="Pte Sans" pitchFamily="2" charset="2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Pte Sans" pitchFamily="2" charset="2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Pte Sans" pitchFamily="2" charset="2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Pte Sans" pitchFamily="2" charset="2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Pte Sans" pitchFamily="2" charset="2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hu-HU" dirty="0">
                <a:latin typeface="Garamond" panose="02020404030301010803" pitchFamily="18" charset="0"/>
              </a:rPr>
              <a:t>2024-2.1.3-POC-2025-00004</a:t>
            </a:r>
          </a:p>
        </p:txBody>
      </p:sp>
      <p:pic>
        <p:nvPicPr>
          <p:cNvPr id="14" name="Kép 13" descr="A képen Grafika, képernyőkép, fekete látható&#10;&#10;Előfordulhat, hogy a mesterséges intelligencia által létrehozott tartalom helytelen.">
            <a:extLst>
              <a:ext uri="{FF2B5EF4-FFF2-40B4-BE49-F238E27FC236}">
                <a16:creationId xmlns:a16="http://schemas.microsoft.com/office/drawing/2014/main" id="{2F9095A2-F28C-3DEB-7D91-46A2A33F02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7823" y="5047164"/>
            <a:ext cx="4906128" cy="1710304"/>
          </a:xfrm>
          <a:prstGeom prst="rect">
            <a:avLst/>
          </a:prstGeom>
        </p:spPr>
      </p:pic>
      <p:sp>
        <p:nvSpPr>
          <p:cNvPr id="5" name="Cím 1">
            <a:extLst>
              <a:ext uri="{FF2B5EF4-FFF2-40B4-BE49-F238E27FC236}">
                <a16:creationId xmlns:a16="http://schemas.microsoft.com/office/drawing/2014/main" id="{86D9D541-4D57-F62F-A0A8-577728F42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7910" y="754516"/>
            <a:ext cx="10515600" cy="699380"/>
          </a:xfrm>
        </p:spPr>
        <p:txBody>
          <a:bodyPr>
            <a:normAutofit/>
          </a:bodyPr>
          <a:lstStyle/>
          <a:p>
            <a:r>
              <a:rPr lang="hu-HU" sz="3600" dirty="0">
                <a:latin typeface="Garamond" panose="02020404030301010803" pitchFamily="18" charset="0"/>
              </a:rPr>
              <a:t>Változás a korábbiakhoz képest</a:t>
            </a:r>
          </a:p>
        </p:txBody>
      </p:sp>
      <p:sp>
        <p:nvSpPr>
          <p:cNvPr id="6" name="Tartalom helye 2">
            <a:extLst>
              <a:ext uri="{FF2B5EF4-FFF2-40B4-BE49-F238E27FC236}">
                <a16:creationId xmlns:a16="http://schemas.microsoft.com/office/drawing/2014/main" id="{8F537D6F-8C39-1C77-098F-AE1F5D57B8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9894" y="1541563"/>
            <a:ext cx="10515600" cy="4085770"/>
          </a:xfrm>
        </p:spPr>
        <p:txBody>
          <a:bodyPr>
            <a:normAutofit/>
          </a:bodyPr>
          <a:lstStyle/>
          <a:p>
            <a:r>
              <a:rPr lang="hu-HU" sz="2400" dirty="0">
                <a:sym typeface="Pte Sans"/>
              </a:rPr>
              <a:t>Kötöttebb felhívás (kevesebb rugalmasság)</a:t>
            </a:r>
          </a:p>
          <a:p>
            <a:pPr lvl="0"/>
            <a:r>
              <a:rPr lang="hu-HU" sz="2400" dirty="0"/>
              <a:t>Százalékos korlátozások az egyes költségtípusok esetében (Kbt. – eszközbeszerzés)</a:t>
            </a:r>
          </a:p>
          <a:p>
            <a:r>
              <a:rPr lang="hu-HU" sz="2400" dirty="0"/>
              <a:t>Amortizáció, nem bekerülési költség </a:t>
            </a:r>
          </a:p>
          <a:p>
            <a:pPr lvl="0"/>
            <a:r>
              <a:rPr lang="hu-HU" sz="2400" dirty="0"/>
              <a:t>Több „</a:t>
            </a:r>
            <a:r>
              <a:rPr lang="hu-HU" sz="2400" i="1" dirty="0"/>
              <a:t>nem elszámolható költség</a:t>
            </a:r>
            <a:r>
              <a:rPr lang="hu-HU" sz="2400" dirty="0"/>
              <a:t>” az NKFIH felhívás alapján</a:t>
            </a:r>
          </a:p>
          <a:p>
            <a:pPr lvl="0"/>
            <a:r>
              <a:rPr lang="hu-HU" sz="2400" dirty="0"/>
              <a:t>Hosszabbítási lehetőség nincs</a:t>
            </a:r>
          </a:p>
          <a:p>
            <a:pPr lvl="0"/>
            <a:r>
              <a:rPr lang="hu-HU" sz="2400" dirty="0"/>
              <a:t>Értékelést követően szóbeli meghallgatás</a:t>
            </a:r>
          </a:p>
          <a:p>
            <a:r>
              <a:rPr lang="hu-HU" sz="2400" dirty="0">
                <a:sym typeface="Pte Sans"/>
              </a:rPr>
              <a:t>Rendszeres állapotjelentés a </a:t>
            </a:r>
            <a:r>
              <a:rPr lang="hu-HU" sz="2400" dirty="0" err="1">
                <a:sym typeface="Pte Sans"/>
              </a:rPr>
              <a:t>Inno</a:t>
            </a:r>
            <a:r>
              <a:rPr lang="hu-HU" sz="2400" dirty="0">
                <a:sym typeface="Pte Sans"/>
              </a:rPr>
              <a:t>-Capital Kft munkatárs fele</a:t>
            </a:r>
          </a:p>
          <a:p>
            <a:pPr lvl="0"/>
            <a:r>
              <a:rPr lang="hu-HU" sz="2400" dirty="0"/>
              <a:t>Részvétel a </a:t>
            </a:r>
            <a:r>
              <a:rPr lang="hu-HU" sz="2400" dirty="0" err="1"/>
              <a:t>PoC</a:t>
            </a:r>
            <a:r>
              <a:rPr lang="hu-HU" sz="2400" dirty="0"/>
              <a:t> programban meghirdetett rendezvényeken</a:t>
            </a:r>
          </a:p>
        </p:txBody>
      </p:sp>
    </p:spTree>
    <p:extLst>
      <p:ext uri="{BB962C8B-B14F-4D97-AF65-F5344CB8AC3E}">
        <p14:creationId xmlns:p14="http://schemas.microsoft.com/office/powerpoint/2010/main" val="1549551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C87C44-E7E1-5DB8-BFDF-0EAB77B516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zöveg helye 3">
            <a:extLst>
              <a:ext uri="{FF2B5EF4-FFF2-40B4-BE49-F238E27FC236}">
                <a16:creationId xmlns:a16="http://schemas.microsoft.com/office/drawing/2014/main" id="{AF7CE5C5-F2AB-1BD7-C594-ED3AD08A0E8D}"/>
              </a:ext>
            </a:extLst>
          </p:cNvPr>
          <p:cNvSpPr txBox="1">
            <a:spLocks/>
          </p:cNvSpPr>
          <p:nvPr/>
        </p:nvSpPr>
        <p:spPr>
          <a:xfrm>
            <a:off x="838200" y="270112"/>
            <a:ext cx="4757928" cy="46140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u-HU" sz="1100" dirty="0" err="1"/>
              <a:t>PoC</a:t>
            </a:r>
            <a:r>
              <a:rPr lang="hu-HU" sz="1100" dirty="0"/>
              <a:t> 2025 – Pénzár Árpád</a:t>
            </a:r>
          </a:p>
        </p:txBody>
      </p:sp>
      <p:sp>
        <p:nvSpPr>
          <p:cNvPr id="9" name="Szöveg helye 3">
            <a:extLst>
              <a:ext uri="{FF2B5EF4-FFF2-40B4-BE49-F238E27FC236}">
                <a16:creationId xmlns:a16="http://schemas.microsoft.com/office/drawing/2014/main" id="{341ADBA3-5C7C-A22B-164C-ABF13E191F80}"/>
              </a:ext>
            </a:extLst>
          </p:cNvPr>
          <p:cNvSpPr txBox="1">
            <a:spLocks/>
          </p:cNvSpPr>
          <p:nvPr/>
        </p:nvSpPr>
        <p:spPr>
          <a:xfrm>
            <a:off x="7214339" y="293107"/>
            <a:ext cx="3798455" cy="4614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200" b="1" kern="1200">
                <a:solidFill>
                  <a:srgbClr val="3071B8"/>
                </a:solidFill>
                <a:latin typeface="Pte Sans" pitchFamily="2" charset="2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Pte Sans" pitchFamily="2" charset="2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Pte Sans" pitchFamily="2" charset="2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Pte Sans" pitchFamily="2" charset="2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Pte Sans" pitchFamily="2" charset="2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hu-HU" dirty="0">
                <a:latin typeface="Garamond" panose="02020404030301010803" pitchFamily="18" charset="0"/>
              </a:rPr>
              <a:t>2024-2.1.3-POC-2025-00004</a:t>
            </a:r>
          </a:p>
        </p:txBody>
      </p:sp>
      <p:pic>
        <p:nvPicPr>
          <p:cNvPr id="14" name="Kép 13" descr="A képen Grafika, képernyőkép, fekete látható&#10;&#10;Előfordulhat, hogy a mesterséges intelligencia által létrehozott tartalom helytelen.">
            <a:extLst>
              <a:ext uri="{FF2B5EF4-FFF2-40B4-BE49-F238E27FC236}">
                <a16:creationId xmlns:a16="http://schemas.microsoft.com/office/drawing/2014/main" id="{7F17DE63-B2B8-C970-E36C-0DA773B7F9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7823" y="5047164"/>
            <a:ext cx="4906128" cy="1710304"/>
          </a:xfrm>
          <a:prstGeom prst="rect">
            <a:avLst/>
          </a:prstGeom>
        </p:spPr>
      </p:pic>
      <p:sp>
        <p:nvSpPr>
          <p:cNvPr id="5" name="Cím 1">
            <a:extLst>
              <a:ext uri="{FF2B5EF4-FFF2-40B4-BE49-F238E27FC236}">
                <a16:creationId xmlns:a16="http://schemas.microsoft.com/office/drawing/2014/main" id="{9AB2F2D4-ED5E-90F2-0494-AB3BF6640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7910" y="754516"/>
            <a:ext cx="10515600" cy="699380"/>
          </a:xfrm>
        </p:spPr>
        <p:txBody>
          <a:bodyPr>
            <a:normAutofit/>
          </a:bodyPr>
          <a:lstStyle/>
          <a:p>
            <a:r>
              <a:rPr lang="hu-HU" sz="3600" dirty="0">
                <a:latin typeface="Garamond" panose="02020404030301010803" pitchFamily="18" charset="0"/>
              </a:rPr>
              <a:t>Mellékletek, benyújtás</a:t>
            </a:r>
          </a:p>
        </p:txBody>
      </p:sp>
      <p:sp>
        <p:nvSpPr>
          <p:cNvPr id="6" name="Tartalom helye 2">
            <a:extLst>
              <a:ext uri="{FF2B5EF4-FFF2-40B4-BE49-F238E27FC236}">
                <a16:creationId xmlns:a16="http://schemas.microsoft.com/office/drawing/2014/main" id="{C2AE4594-A24F-6D5C-8EC8-267EE7ABC0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0750" y="1386115"/>
            <a:ext cx="10515600" cy="4085770"/>
          </a:xfrm>
        </p:spPr>
        <p:txBody>
          <a:bodyPr>
            <a:normAutofit fontScale="77500" lnSpcReduction="20000"/>
          </a:bodyPr>
          <a:lstStyle/>
          <a:p>
            <a:pPr marL="342900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hu-HU" sz="2300" dirty="0">
                <a:ea typeface="Calibri" panose="020F0502020204030204" pitchFamily="34" charset="0"/>
                <a:cs typeface="Times New Roman" panose="02020603050405020304" pitchFamily="18" charset="0"/>
              </a:rPr>
              <a:t>Mellékletek:</a:t>
            </a:r>
          </a:p>
          <a:p>
            <a:pPr marL="800100" lvl="1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hu-HU" sz="2300" dirty="0">
                <a:ea typeface="Calibri" panose="020F0502020204030204" pitchFamily="34" charset="0"/>
                <a:cs typeface="Times New Roman" panose="02020603050405020304" pitchFamily="18" charset="0"/>
              </a:rPr>
              <a:t>-	Támogatási kérelem sablon</a:t>
            </a:r>
          </a:p>
          <a:p>
            <a:pPr marL="800100" lvl="1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hu-HU" sz="2300" dirty="0">
                <a:ea typeface="Calibri" panose="020F0502020204030204" pitchFamily="34" charset="0"/>
                <a:cs typeface="Times New Roman" panose="02020603050405020304" pitchFamily="18" charset="0"/>
              </a:rPr>
              <a:t>-	Nyilatkozatok sablonok</a:t>
            </a:r>
          </a:p>
          <a:p>
            <a:pPr marL="800100" lvl="1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hu-HU" sz="2300" dirty="0">
                <a:ea typeface="Calibri" panose="020F0502020204030204" pitchFamily="34" charset="0"/>
                <a:cs typeface="Times New Roman" panose="02020603050405020304" pitchFamily="18" charset="0"/>
              </a:rPr>
              <a:t>-	Költségvetési terv sablon</a:t>
            </a:r>
          </a:p>
          <a:p>
            <a:pPr marL="800100" lvl="1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hu-HU" sz="2300" dirty="0">
                <a:ea typeface="Calibri" panose="020F0502020204030204" pitchFamily="34" charset="0"/>
                <a:cs typeface="Times New Roman" panose="02020603050405020304" pitchFamily="18" charset="0"/>
              </a:rPr>
              <a:t>-	Árajánlat/piaci árat alátámasztó dokumentum (beruházások és igénybe vett szolgáltatások esetén)</a:t>
            </a:r>
          </a:p>
          <a:p>
            <a:pPr marL="800100" lvl="1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hu-HU" sz="2300" dirty="0">
                <a:ea typeface="Calibri" panose="020F0502020204030204" pitchFamily="34" charset="0"/>
                <a:cs typeface="Times New Roman" panose="02020603050405020304" pitchFamily="18" charset="0"/>
              </a:rPr>
              <a:t>-	Vezető kutató CV</a:t>
            </a:r>
          </a:p>
          <a:p>
            <a:pPr marL="800100" lvl="1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hu-HU" sz="2300" dirty="0">
                <a:ea typeface="Calibri" panose="020F0502020204030204" pitchFamily="34" charset="0"/>
                <a:cs typeface="Times New Roman" panose="02020603050405020304" pitchFamily="18" charset="0"/>
              </a:rPr>
              <a:t>-	Bevont kutató/segédkutató CV</a:t>
            </a:r>
          </a:p>
          <a:p>
            <a:pPr marL="342900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hu-HU" sz="2300" dirty="0">
                <a:ea typeface="Calibri" panose="020F0502020204030204" pitchFamily="34" charset="0"/>
                <a:cs typeface="Times New Roman" panose="02020603050405020304" pitchFamily="18" charset="0"/>
              </a:rPr>
              <a:t>Megjelenés helye: </a:t>
            </a:r>
            <a:r>
              <a:rPr lang="hu-HU" sz="2300" dirty="0"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https://innovacio.pte.hu/innocapital</a:t>
            </a:r>
            <a:endParaRPr lang="hu-HU" sz="23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hu-HU" sz="2300" dirty="0">
                <a:ea typeface="Calibri" panose="020F0502020204030204" pitchFamily="34" charset="0"/>
                <a:cs typeface="Times New Roman" panose="02020603050405020304" pitchFamily="18" charset="0"/>
              </a:rPr>
              <a:t>Megjelenés ideje: 2025. november 04.</a:t>
            </a:r>
          </a:p>
          <a:p>
            <a:pPr marL="342900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hu-HU" sz="2300" dirty="0">
                <a:latin typeface="Garamond"/>
                <a:ea typeface="Calibri"/>
                <a:cs typeface="Times New Roman"/>
              </a:rPr>
              <a:t>Benyújtás: 2025. november 24.</a:t>
            </a:r>
          </a:p>
          <a:p>
            <a:pPr marL="342900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hu-HU" sz="2300" dirty="0">
                <a:ea typeface="Calibri" panose="020F0502020204030204" pitchFamily="34" charset="0"/>
                <a:cs typeface="Times New Roman" panose="02020603050405020304" pitchFamily="18" charset="0"/>
              </a:rPr>
              <a:t>Bírálat: a beadástól számított 45 munkanapon belül</a:t>
            </a:r>
            <a:endParaRPr lang="hu-HU" sz="18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9450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1_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gyéni 2. séma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um" ma:contentTypeID="0x0101005624D95646729E49AEED7D5B706F163D" ma:contentTypeVersion="15" ma:contentTypeDescription="Új dokumentum létrehozása." ma:contentTypeScope="" ma:versionID="2c06ce34da42ab50a1c0f555bef76577">
  <xsd:schema xmlns:xsd="http://www.w3.org/2001/XMLSchema" xmlns:xs="http://www.w3.org/2001/XMLSchema" xmlns:p="http://schemas.microsoft.com/office/2006/metadata/properties" xmlns:ns2="cb816e00-ee70-488f-b4f7-89bbec988d8f" xmlns:ns3="fcfdece4-84ff-4b34-b30d-7a152d354934" targetNamespace="http://schemas.microsoft.com/office/2006/metadata/properties" ma:root="true" ma:fieldsID="f366e2445a481801ea233b992bb5dc60" ns2:_="" ns3:_="">
    <xsd:import namespace="cb816e00-ee70-488f-b4f7-89bbec988d8f"/>
    <xsd:import namespace="fcfdece4-84ff-4b34-b30d-7a152d35493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_Flow_SignoffStatus" minOccurs="0"/>
                <xsd:element ref="ns2:Ellen_x0151_rz_x00f6_t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816e00-ee70-488f-b4f7-89bbec988d8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Képcímkék" ma:readOnly="false" ma:fieldId="{5cf76f15-5ced-4ddc-b409-7134ff3c332f}" ma:taxonomyMulti="true" ma:sspId="c5924412-c5b0-41bf-b9da-348a75561e2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_Flow_SignoffStatus" ma:index="21" nillable="true" ma:displayName="Láttamozási állapot" ma:internalName="_x0024_Resources_x003a_core_x002c_Signoff_Status">
      <xsd:simpleType>
        <xsd:restriction base="dms:Text"/>
      </xsd:simpleType>
    </xsd:element>
    <xsd:element name="Ellen_x0151_rz_x00f6_tt" ma:index="22" nillable="true" ma:displayName="Ellenőrzött" ma:default="1" ma:description="A dokumentum szakma által ellenőrizve" ma:format="Dropdown" ma:internalName="Ellen_x0151_rz_x00f6_tt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fdece4-84ff-4b34-b30d-7a152d354934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e3484767-76ce-4a60-bd09-86f8491f8e9b}" ma:internalName="TaxCatchAll" ma:showField="CatchAllData" ma:web="fcfdece4-84ff-4b34-b30d-7a152d3549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artalomtípus"/>
        <xsd:element ref="dc:title" minOccurs="0" maxOccurs="1" ma:index="4" ma:displayName="Cím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llen_x0151_rz_x00f6_tt xmlns="cb816e00-ee70-488f-b4f7-89bbec988d8f">true</Ellen_x0151_rz_x00f6_tt>
    <lcf76f155ced4ddcb4097134ff3c332f xmlns="cb816e00-ee70-488f-b4f7-89bbec988d8f">
      <Terms xmlns="http://schemas.microsoft.com/office/infopath/2007/PartnerControls"/>
    </lcf76f155ced4ddcb4097134ff3c332f>
    <TaxCatchAll xmlns="fcfdece4-84ff-4b34-b30d-7a152d354934" xsi:nil="true"/>
    <_Flow_SignoffStatus xmlns="cb816e00-ee70-488f-b4f7-89bbec988d8f" xsi:nil="true"/>
  </documentManagement>
</p:properties>
</file>

<file path=customXml/itemProps1.xml><?xml version="1.0" encoding="utf-8"?>
<ds:datastoreItem xmlns:ds="http://schemas.openxmlformats.org/officeDocument/2006/customXml" ds:itemID="{A8C2DFA5-2E52-43B0-825A-3734BBABAF2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b816e00-ee70-488f-b4f7-89bbec988d8f"/>
    <ds:schemaRef ds:uri="fcfdece4-84ff-4b34-b30d-7a152d35493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F06A4D8-989D-4DE1-863C-FA0121F3106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7EEB376-26B9-4131-A310-D7EC9CE424E2}">
  <ds:schemaRefs>
    <ds:schemaRef ds:uri="http://schemas.microsoft.com/office/2006/metadata/properties"/>
    <ds:schemaRef ds:uri="http://schemas.microsoft.com/office/infopath/2007/PartnerControls"/>
    <ds:schemaRef ds:uri="cb816e00-ee70-488f-b4f7-89bbec988d8f"/>
    <ds:schemaRef ds:uri="fcfdece4-84ff-4b34-b30d-7a152d35493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4720</TotalTime>
  <Words>682</Words>
  <Application>Microsoft Office PowerPoint</Application>
  <PresentationFormat>Szélesvásznú</PresentationFormat>
  <Paragraphs>106</Paragraphs>
  <Slides>11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2</vt:i4>
      </vt:variant>
      <vt:variant>
        <vt:lpstr>Diacímek</vt:lpstr>
      </vt:variant>
      <vt:variant>
        <vt:i4>11</vt:i4>
      </vt:variant>
    </vt:vector>
  </HeadingPairs>
  <TitlesOfParts>
    <vt:vector size="18" baseType="lpstr">
      <vt:lpstr>Arial</vt:lpstr>
      <vt:lpstr>Calibri</vt:lpstr>
      <vt:lpstr>Garamond</vt:lpstr>
      <vt:lpstr>Pte Sans</vt:lpstr>
      <vt:lpstr>Symbol</vt:lpstr>
      <vt:lpstr>1_Office-téma</vt:lpstr>
      <vt:lpstr>2_Office-téma</vt:lpstr>
      <vt:lpstr>Proof of Concept (PoC) 2025</vt:lpstr>
      <vt:lpstr>Forrás pályázat - alapinformációk</vt:lpstr>
      <vt:lpstr>PowerPoint-bemutató</vt:lpstr>
      <vt:lpstr>PoC pályázat – pályázók köre</vt:lpstr>
      <vt:lpstr>PoC pályázat – elvárás</vt:lpstr>
      <vt:lpstr>PoC pályázat – támogatható tevékenységek</vt:lpstr>
      <vt:lpstr>PoC pályázat – elszámolható költségek</vt:lpstr>
      <vt:lpstr>Változás a korábbiakhoz képest</vt:lpstr>
      <vt:lpstr>Mellékletek, benyújtás</vt:lpstr>
      <vt:lpstr>Benyújtás, elbírálás, lebonyolítás</vt:lpstr>
      <vt:lpstr>PowerPoint-bemutató</vt:lpstr>
    </vt:vector>
  </TitlesOfParts>
  <Company>NKFIH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Führer Zsuzsanna</dc:creator>
  <cp:lastModifiedBy>Pénzár Árpád</cp:lastModifiedBy>
  <cp:revision>391</cp:revision>
  <cp:lastPrinted>2016-03-01T15:05:05Z</cp:lastPrinted>
  <dcterms:created xsi:type="dcterms:W3CDTF">2015-04-13T10:08:26Z</dcterms:created>
  <dcterms:modified xsi:type="dcterms:W3CDTF">2025-11-11T08:39:49Z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0x0101005624D95646729E49AEED7D5B706F163D</vt:lpwstr>
  </property>
  <property fmtid="{D5CDD505-2E9C-101B-9397-08002B2CF9AE}" pid="3" name="MediaServiceImageTags">
    <vt:lpwstr/>
  </property>
</Properties>
</file>